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3"/>
    <p:sldId id="257" r:id="rId4"/>
    <p:sldId id="258" r:id="rId5"/>
    <p:sldId id="259" r:id="rId6"/>
    <p:sldId id="260" r:id="rId7"/>
    <p:sldId id="261" r:id="rId8"/>
    <p:sldId id="262" r:id="rId9"/>
    <p:sldId id="263" r:id="rId10"/>
    <p:sldId id="264" r:id="rId11"/>
    <p:sldId id="278" r:id="rId12"/>
    <p:sldId id="279" r:id="rId13"/>
    <p:sldId id="265" r:id="rId14"/>
    <p:sldId id="266" r:id="rId15"/>
    <p:sldId id="280" r:id="rId16"/>
    <p:sldId id="267" r:id="rId17"/>
    <p:sldId id="268" r:id="rId18"/>
    <p:sldId id="269" r:id="rId19"/>
    <p:sldId id="270" r:id="rId20"/>
    <p:sldId id="271" r:id="rId21"/>
    <p:sldId id="272" r:id="rId22"/>
    <p:sldId id="273" r:id="rId23"/>
    <p:sldId id="274" r:id="rId24"/>
    <p:sldId id="275" r:id="rId25"/>
    <p:sldId id="276" r:id="rId26"/>
    <p:sldId id="277" r:id="rId27"/>
  </p:sldIdLst>
  <p:sldSz cx="9144000" cy="6858000" type="screen4x3"/>
  <p:notesSz cx="6858000" cy="9144000"/>
  <p:embeddedFontLst>
    <p:embeddedFont>
      <p:font typeface="Calibri" panose="020F0502020204030204" pitchFamily="34" charset="0"/>
      <p:regular r:id="rId31"/>
      <p:bold r:id="rId32"/>
      <p:italic r:id="rId33"/>
      <p:boldItalic r:id="rId34"/>
    </p:embeddedFont>
    <p:embeddedFont>
      <p:font typeface="华文新魏" panose="02010800040101010101" pitchFamily="2" charset="-122"/>
      <p:regular r:id="rId35"/>
    </p:embeddedFont>
    <p:embeddedFont>
      <p:font typeface="微软雅黑" panose="020B0503020204020204" charset="-122"/>
      <p:regular r:id="rId36"/>
    </p:embeddedFont>
    <p:embeddedFont>
      <p:font typeface="仿宋" panose="02010609060101010101" charset="-122"/>
      <p:regular r:id="rId37"/>
    </p:embeddedFont>
  </p:embeddedFont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690" y="36"/>
      </p:cViewPr>
      <p:guideLst>
        <p:guide orient="horz" pos="215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font" Target="fonts/font7.fntdata"/><Relationship Id="rId36" Type="http://schemas.openxmlformats.org/officeDocument/2006/relationships/font" Target="fonts/font6.fntdata"/><Relationship Id="rId35" Type="http://schemas.openxmlformats.org/officeDocument/2006/relationships/font" Target="fonts/font5.fntdata"/><Relationship Id="rId34" Type="http://schemas.openxmlformats.org/officeDocument/2006/relationships/font" Target="fonts/font4.fntdata"/><Relationship Id="rId33" Type="http://schemas.openxmlformats.org/officeDocument/2006/relationships/font" Target="fonts/font3.fntdata"/><Relationship Id="rId32" Type="http://schemas.openxmlformats.org/officeDocument/2006/relationships/font" Target="fonts/font2.fntdata"/><Relationship Id="rId31" Type="http://schemas.openxmlformats.org/officeDocument/2006/relationships/font" Target="fonts/font1.fntdata"/><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3F0D909-BC1C-41BC-9D0D-225377AEBD9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F6DEB3E-7783-4D24-8656-C1EB4C88AB18}"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22B6E50-C83C-4842-8C88-5E0BB40D616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61930B8-4EF0-49FB-801C-2AE513D2ADEF}"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9BCB33F-03BD-454E-B9B9-978CD963B07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9C7814A-31DD-4840-8886-96B5C4F6C2F2}"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A440E5E-3EA2-4480-93F4-270B62566DC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934514D-92DA-4299-908E-50E7E791C93B}"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960A4D98-EAEE-4167-B03E-ADEA0A66206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9955771-6343-4390-B12E-A963B49EF99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68769C59-B503-47E0-8950-99B25855B38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B4C22B4-7141-43E3-BF1A-C10596D3249E}"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C75B3B77-2CF0-4228-B38A-07A6B27C0923}"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FE125FDB-0DFD-422C-B1B1-78B8385D81C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7AC2DCEC-DA7D-46E2-B941-22B389118928}"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9B3A2BE5-F666-4E27-B0D8-EBF30C1B7A15}"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79605D0-BF3A-4C35-BFA9-523C2323FFF9}"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503C2356-2362-4666-85F2-AD0277000985}"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B595C4E5-0E27-4728-8930-911DDC8617E0}"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2783DAF-12DD-49CD-8F45-03269D04E424}"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CB7E3D78-4299-45CD-8B05-1F488394E9A0}"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C9BF60D-8BB7-4AC2-AD8E-25E4BCA10C14}"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9CA0F39D-F4B7-434B-A037-D9B853DDB55B}"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EA8E40B-4D21-4D22-85FF-B5379AC3CBC3}"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279208"/>
            <a:ext cx="7772400" cy="2449512"/>
          </a:xfrm>
        </p:spPr>
        <p:txBody>
          <a:bodyPr/>
          <a:lstStyle/>
          <a:p>
            <a:pPr eaLnBrk="1" hangingPunct="1">
              <a:lnSpc>
                <a:spcPct val="150000"/>
              </a:lnSpc>
              <a:defRPr/>
            </a:pPr>
            <a:br>
              <a:rPr lang="zh-CN" altLang="en-US" sz="4000" b="1" dirty="0" smtClean="0">
                <a:solidFill>
                  <a:srgbClr val="FF00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br>
            <a:br>
              <a:rPr lang="zh-CN" altLang="en-US" sz="4000" b="1" dirty="0" smtClean="0">
                <a:solidFill>
                  <a:srgbClr val="FF00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br>
            <a:r>
              <a:rPr lang="zh-CN" altLang="en-US" sz="4000" b="1" dirty="0" smtClean="0">
                <a:solidFill>
                  <a:srgbClr val="FF00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马克思主义学院</a:t>
            </a:r>
            <a:br>
              <a:rPr lang="en-US" altLang="zh-CN" sz="4000" b="1" dirty="0" smtClean="0">
                <a:solidFill>
                  <a:srgbClr val="FF00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br>
            <a:r>
              <a:rPr lang="en-US" altLang="zh-CN" sz="4000" b="1" dirty="0" smtClean="0">
                <a:solidFill>
                  <a:srgbClr val="FF00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2017</a:t>
            </a:r>
            <a:r>
              <a:rPr lang="zh-CN" altLang="en-US" sz="4000" b="1" dirty="0" smtClean="0">
                <a:solidFill>
                  <a:srgbClr val="FF00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年工作计划</a:t>
            </a:r>
            <a:br>
              <a:rPr lang="zh-CN" altLang="en-US" sz="4000" b="1" dirty="0" smtClean="0">
                <a:solidFill>
                  <a:srgbClr val="FF00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br>
            <a:r>
              <a:rPr lang="zh-CN" altLang="en-US" sz="4000" b="1" dirty="0" smtClean="0">
                <a:solidFill>
                  <a:srgbClr val="0000FF"/>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李运祥</a:t>
            </a:r>
            <a:br>
              <a:rPr lang="zh-CN" altLang="en-US" sz="4000" b="1" dirty="0" smtClean="0">
                <a:solidFill>
                  <a:srgbClr val="0000FF"/>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br>
            <a:endParaRPr lang="zh-CN" altLang="en-US" sz="4000" b="1" dirty="0" smtClean="0">
              <a:solidFill>
                <a:srgbClr val="0000FF"/>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
        <p:nvSpPr>
          <p:cNvPr id="13314" name="TextBox 8"/>
          <p:cNvSpPr txBox="1">
            <a:spLocks noChangeArrowheads="1"/>
          </p:cNvSpPr>
          <p:nvPr/>
        </p:nvSpPr>
        <p:spPr bwMode="auto">
          <a:xfrm>
            <a:off x="3711575" y="4497705"/>
            <a:ext cx="2410460" cy="944880"/>
          </a:xfrm>
          <a:prstGeom prst="rect">
            <a:avLst/>
          </a:prstGeom>
          <a:noFill/>
          <a:ln w="9525">
            <a:noFill/>
            <a:miter lim="800000"/>
          </a:ln>
        </p:spPr>
        <p:txBody>
          <a:bodyPr wrap="none">
            <a:spAutoFit/>
          </a:bodyPr>
          <a:lstStyle/>
          <a:p>
            <a:endParaRPr lang="en-US" altLang="zh-CN" sz="2800">
              <a:solidFill>
                <a:srgbClr val="FF0000"/>
              </a:solidFill>
              <a:latin typeface="华文新魏" panose="02010800040101010101" pitchFamily="2" charset="-122"/>
              <a:ea typeface="华文新魏" panose="02010800040101010101" pitchFamily="2" charset="-122"/>
            </a:endParaRPr>
          </a:p>
          <a:p>
            <a:r>
              <a:rPr lang="en-US" altLang="zh-CN" sz="2800">
                <a:solidFill>
                  <a:srgbClr val="FF0000"/>
                </a:solidFill>
                <a:latin typeface="华文新魏" panose="02010800040101010101" pitchFamily="2" charset="-122"/>
                <a:ea typeface="华文新魏" panose="02010800040101010101" pitchFamily="2" charset="-122"/>
              </a:rPr>
              <a:t>2017</a:t>
            </a:r>
            <a:r>
              <a:rPr lang="zh-CN" altLang="en-US" sz="2800">
                <a:solidFill>
                  <a:srgbClr val="FF0000"/>
                </a:solidFill>
                <a:latin typeface="华文新魏" panose="02010800040101010101" pitchFamily="2" charset="-122"/>
                <a:ea typeface="华文新魏" panose="02010800040101010101" pitchFamily="2" charset="-122"/>
              </a:rPr>
              <a:t>年</a:t>
            </a:r>
            <a:r>
              <a:rPr lang="en-US" altLang="zh-CN" sz="2800">
                <a:solidFill>
                  <a:srgbClr val="FF0000"/>
                </a:solidFill>
                <a:latin typeface="华文新魏" panose="02010800040101010101" pitchFamily="2" charset="-122"/>
                <a:ea typeface="华文新魏" panose="02010800040101010101" pitchFamily="2" charset="-122"/>
              </a:rPr>
              <a:t>3</a:t>
            </a:r>
            <a:r>
              <a:rPr lang="zh-CN" altLang="en-US" sz="2800">
                <a:solidFill>
                  <a:srgbClr val="FF0000"/>
                </a:solidFill>
                <a:latin typeface="华文新魏" panose="02010800040101010101" pitchFamily="2" charset="-122"/>
                <a:ea typeface="华文新魏" panose="02010800040101010101" pitchFamily="2" charset="-122"/>
              </a:rPr>
              <a:t>月</a:t>
            </a:r>
            <a:r>
              <a:rPr lang="en-US" altLang="zh-CN" sz="2800">
                <a:solidFill>
                  <a:srgbClr val="FF0000"/>
                </a:solidFill>
                <a:latin typeface="华文新魏" panose="02010800040101010101" pitchFamily="2" charset="-122"/>
                <a:ea typeface="华文新魏" panose="02010800040101010101" pitchFamily="2" charset="-122"/>
              </a:rPr>
              <a:t>2</a:t>
            </a:r>
            <a:r>
              <a:rPr lang="zh-CN" altLang="en-US" sz="2800">
                <a:solidFill>
                  <a:srgbClr val="FF0000"/>
                </a:solidFill>
                <a:latin typeface="华文新魏" panose="02010800040101010101" pitchFamily="2" charset="-122"/>
                <a:ea typeface="华文新魏" panose="02010800040101010101" pitchFamily="2" charset="-122"/>
              </a:rPr>
              <a:t>日</a:t>
            </a:r>
            <a:endParaRPr lang="zh-CN" altLang="en-US" sz="2800">
              <a:solidFill>
                <a:srgbClr val="FF0000"/>
              </a:solidFill>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559435" y="1438275"/>
            <a:ext cx="7982585" cy="4920615"/>
          </a:xfrm>
          <a:prstGeom prst="rect">
            <a:avLst/>
          </a:prstGeom>
          <a:noFill/>
          <a:ln w="9525">
            <a:noFill/>
          </a:ln>
        </p:spPr>
        <p:txBody>
          <a:bodyPr wrap="square">
            <a:spAutoFit/>
          </a:bodyPr>
          <a:p>
            <a:pPr marL="0" indent="355600" algn="l"/>
            <a:r>
              <a:rPr lang="en-US" altLang="zh-CN" sz="2400" b="0" u="none">
                <a:solidFill>
                  <a:srgbClr val="FF0000"/>
                </a:solidFill>
                <a:latin typeface="微软雅黑" panose="020B0503020204020204" charset="-122"/>
                <a:ea typeface="微软雅黑" panose="020B0503020204020204" charset="-122"/>
                <a:cs typeface="仿宋" panose="02010609060101010101" charset="-122"/>
              </a:rPr>
              <a:t>2</a:t>
            </a:r>
            <a:r>
              <a:rPr lang="zh-CN" altLang="en-US" sz="2400" b="0" u="none">
                <a:solidFill>
                  <a:srgbClr val="FF0000"/>
                </a:solidFill>
                <a:latin typeface="微软雅黑" panose="020B0503020204020204" charset="-122"/>
                <a:ea typeface="微软雅黑" panose="020B0503020204020204" charset="-122"/>
                <a:cs typeface="仿宋" panose="02010609060101010101" charset="-122"/>
              </a:rPr>
              <a:t>．进一步推进教学、科研、社会服务三位一体的办学模式</a:t>
            </a:r>
            <a:endParaRPr lang="zh-CN" altLang="en-US" sz="2400" b="0" u="none">
              <a:solidFill>
                <a:srgbClr val="FF0000"/>
              </a:solidFill>
              <a:latin typeface="微软雅黑" panose="020B0503020204020204" charset="-122"/>
              <a:ea typeface="微软雅黑" panose="020B0503020204020204" charset="-122"/>
              <a:cs typeface="仿宋" panose="02010609060101010101" charset="-122"/>
            </a:endParaRPr>
          </a:p>
          <a:p>
            <a:pPr marL="0" indent="355600" algn="l" eaLnBrk="1" latinLnBrk="0" hangingPunct="1">
              <a:lnSpc>
                <a:spcPts val="4580"/>
              </a:lnSpc>
            </a:pPr>
            <a:r>
              <a:rPr lang="zh-CN" altLang="en-US" sz="2400" b="0" u="none">
                <a:solidFill>
                  <a:srgbClr val="FF0000"/>
                </a:solidFill>
                <a:latin typeface="微软雅黑" panose="020B0503020204020204" charset="-122"/>
                <a:ea typeface="微软雅黑" panose="020B0503020204020204" charset="-122"/>
                <a:cs typeface="仿宋" panose="02010609060101010101" charset="-122"/>
              </a:rPr>
              <a:t>鼓励教师大胆</a:t>
            </a:r>
            <a:r>
              <a:rPr lang="zh-CN" altLang="en-US" sz="2400" b="0" u="none">
                <a:solidFill>
                  <a:srgbClr val="FF0000"/>
                </a:solidFill>
                <a:latin typeface="微软雅黑" panose="020B0503020204020204" charset="-122"/>
                <a:ea typeface="微软雅黑" panose="020B0503020204020204" charset="-122"/>
                <a:cs typeface="微软雅黑" panose="020B0503020204020204" charset="-122"/>
              </a:rPr>
              <a:t>探索</a:t>
            </a:r>
            <a:r>
              <a:rPr lang="zh-CN" altLang="en-US" sz="2400" b="0" u="none">
                <a:latin typeface="微软雅黑" panose="020B0503020204020204" charset="-122"/>
                <a:ea typeface="微软雅黑" panose="020B0503020204020204" charset="-122"/>
                <a:cs typeface="仿宋" panose="02010609060101010101" charset="-122"/>
              </a:rPr>
              <a:t>思想政治理论课教学方式的更新和改革（如</a:t>
            </a:r>
            <a:r>
              <a:rPr lang="zh-CN" altLang="en-US" sz="2400" b="0" u="none">
                <a:solidFill>
                  <a:srgbClr val="0000FF"/>
                </a:solidFill>
                <a:latin typeface="微软雅黑" panose="020B0503020204020204" charset="-122"/>
                <a:ea typeface="微软雅黑" panose="020B0503020204020204" charset="-122"/>
                <a:cs typeface="仿宋" panose="02010609060101010101" charset="-122"/>
              </a:rPr>
              <a:t>重点讲授</a:t>
            </a:r>
            <a:r>
              <a:rPr lang="zh-CN" altLang="en-US" sz="2400" b="0" u="none">
                <a:solidFill>
                  <a:srgbClr val="0000FF"/>
                </a:solidFill>
                <a:latin typeface="微软雅黑" panose="020B0503020204020204" charset="-122"/>
                <a:ea typeface="微软雅黑" panose="020B0503020204020204" charset="-122"/>
                <a:cs typeface="微软雅黑" panose="020B0503020204020204" charset="-122"/>
              </a:rPr>
              <a:t>知识点</a:t>
            </a:r>
            <a:r>
              <a:rPr lang="zh-CN" altLang="en-US" sz="2400" b="0" u="none">
                <a:solidFill>
                  <a:srgbClr val="0000FF"/>
                </a:solidFill>
                <a:latin typeface="微软雅黑" panose="020B0503020204020204" charset="-122"/>
                <a:ea typeface="微软雅黑" panose="020B0503020204020204" charset="-122"/>
                <a:cs typeface="仿宋" panose="02010609060101010101" charset="-122"/>
              </a:rPr>
              <a:t>、安排好放视频、阅读教材、课堂提问、课堂作业、课堂讨论等时间分配</a:t>
            </a:r>
            <a:r>
              <a:rPr lang="zh-CN" altLang="en-US" sz="2400" b="0" u="none">
                <a:latin typeface="微软雅黑" panose="020B0503020204020204" charset="-122"/>
                <a:ea typeface="微软雅黑" panose="020B0503020204020204" charset="-122"/>
                <a:cs typeface="仿宋" panose="02010609060101010101" charset="-122"/>
              </a:rPr>
              <a:t>）。全面落实“课堂教学＋网络教学＋实践教学</a:t>
            </a:r>
            <a:r>
              <a:rPr lang="en-US" altLang="zh-CN" sz="2400" b="0" u="none">
                <a:latin typeface="微软雅黑" panose="020B0503020204020204" charset="-122"/>
                <a:ea typeface="微软雅黑" panose="020B0503020204020204" charset="-122"/>
                <a:cs typeface="仿宋" panose="02010609060101010101" charset="-122"/>
              </a:rPr>
              <a:t>”</a:t>
            </a:r>
            <a:r>
              <a:rPr lang="zh-CN" altLang="en-US" sz="2400" b="0" u="none">
                <a:solidFill>
                  <a:srgbClr val="FF0000"/>
                </a:solidFill>
                <a:latin typeface="微软雅黑" panose="020B0503020204020204" charset="-122"/>
                <a:ea typeface="微软雅黑" panose="020B0503020204020204" charset="-122"/>
                <a:cs typeface="仿宋" panose="02010609060101010101" charset="-122"/>
              </a:rPr>
              <a:t>“三位一体”</a:t>
            </a:r>
            <a:r>
              <a:rPr lang="zh-CN" altLang="en-US" sz="2400" b="0" u="none">
                <a:latin typeface="微软雅黑" panose="020B0503020204020204" charset="-122"/>
                <a:ea typeface="微软雅黑" panose="020B0503020204020204" charset="-122"/>
                <a:cs typeface="仿宋" panose="02010609060101010101" charset="-122"/>
              </a:rPr>
              <a:t>的思想政治理论课教学改革任务，全力推进教学体系和教学方法的改革创新，进一步提升思想政治理论课的教学水平和教学质量。</a:t>
            </a:r>
            <a:endParaRPr lang="zh-CN" altLang="en-US" sz="2400">
              <a:latin typeface="微软雅黑" panose="020B0503020204020204" charset="-122"/>
              <a:ea typeface="微软雅黑" panose="020B050302020402020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527685" y="1388110"/>
            <a:ext cx="7835265" cy="4234180"/>
          </a:xfrm>
          <a:prstGeom prst="rect">
            <a:avLst/>
          </a:prstGeom>
          <a:noFill/>
          <a:ln w="9525">
            <a:noFill/>
          </a:ln>
        </p:spPr>
        <p:txBody>
          <a:bodyPr wrap="square">
            <a:spAutoFit/>
          </a:bodyPr>
          <a:p>
            <a:pPr marL="0" indent="355600" algn="l" eaLnBrk="1" latinLnBrk="0" hangingPunct="1">
              <a:lnSpc>
                <a:spcPts val="4660"/>
              </a:lnSpc>
            </a:pPr>
            <a:r>
              <a:rPr lang="en-US" altLang="zh-CN" sz="2400" u="none">
                <a:solidFill>
                  <a:srgbClr val="FF0000"/>
                </a:solidFill>
                <a:latin typeface="微软雅黑" panose="020B0503020204020204" charset="-122"/>
                <a:ea typeface="微软雅黑" panose="020B0503020204020204" charset="-122"/>
                <a:cs typeface="仿宋" panose="02010609060101010101" charset="-122"/>
              </a:rPr>
              <a:t>3.</a:t>
            </a:r>
            <a:r>
              <a:rPr lang="zh-CN" altLang="en-US" sz="2400" u="none">
                <a:solidFill>
                  <a:srgbClr val="FF0000"/>
                </a:solidFill>
                <a:latin typeface="微软雅黑" panose="020B0503020204020204" charset="-122"/>
                <a:ea typeface="微软雅黑" panose="020B0503020204020204" charset="-122"/>
                <a:cs typeface="仿宋" panose="02010609060101010101" charset="-122"/>
              </a:rPr>
              <a:t>各老师都要学会对自己讲授的课程进行总结概括</a:t>
            </a:r>
            <a:endParaRPr lang="zh-CN" altLang="en-US" sz="2400" u="none">
              <a:solidFill>
                <a:srgbClr val="FF0000"/>
              </a:solidFill>
              <a:latin typeface="微软雅黑" panose="020B0503020204020204" charset="-122"/>
              <a:ea typeface="微软雅黑" panose="020B0503020204020204" charset="-122"/>
              <a:cs typeface="仿宋" panose="02010609060101010101" charset="-122"/>
            </a:endParaRPr>
          </a:p>
          <a:p>
            <a:pPr marL="0" indent="355600" algn="l" eaLnBrk="1" latinLnBrk="0" hangingPunct="1">
              <a:lnSpc>
                <a:spcPts val="4660"/>
              </a:lnSpc>
            </a:pPr>
            <a:r>
              <a:rPr lang="zh-CN" altLang="en-US" sz="2400" u="none">
                <a:solidFill>
                  <a:srgbClr val="0000FF"/>
                </a:solidFill>
                <a:latin typeface="微软雅黑" panose="020B0503020204020204" charset="-122"/>
                <a:ea typeface="微软雅黑" panose="020B0503020204020204" charset="-122"/>
                <a:cs typeface="微软雅黑" panose="020B0503020204020204" charset="-122"/>
              </a:rPr>
              <a:t>注意讲清“七重</a:t>
            </a:r>
            <a:r>
              <a:rPr lang="zh-CN" altLang="en-US" sz="2400" u="none">
                <a:latin typeface="微软雅黑" panose="020B0503020204020204" charset="-122"/>
                <a:ea typeface="微软雅黑" panose="020B0503020204020204" charset="-122"/>
                <a:cs typeface="微软雅黑" panose="020B0503020204020204" charset="-122"/>
              </a:rPr>
              <a:t>”：</a:t>
            </a:r>
            <a:r>
              <a:rPr lang="zh-CN" altLang="en-US" sz="2400" u="none">
                <a:latin typeface="微软雅黑" panose="020B0503020204020204" charset="-122"/>
                <a:ea typeface="微软雅黑" panose="020B0503020204020204" charset="-122"/>
                <a:cs typeface="仿宋" panose="02010609060101010101" charset="-122"/>
              </a:rPr>
              <a:t>重大</a:t>
            </a:r>
            <a:r>
              <a:rPr lang="zh-CN" altLang="en-US" sz="2400" u="none">
                <a:solidFill>
                  <a:srgbClr val="FF0000"/>
                </a:solidFill>
                <a:latin typeface="微软雅黑" panose="020B0503020204020204" charset="-122"/>
                <a:ea typeface="微软雅黑" panose="020B0503020204020204" charset="-122"/>
                <a:cs typeface="仿宋" panose="02010609060101010101" charset="-122"/>
              </a:rPr>
              <a:t>理论</a:t>
            </a:r>
            <a:r>
              <a:rPr lang="zh-CN" altLang="en-US" sz="2400" u="none">
                <a:latin typeface="微软雅黑" panose="020B0503020204020204" charset="-122"/>
                <a:ea typeface="微软雅黑" panose="020B0503020204020204" charset="-122"/>
                <a:cs typeface="仿宋" panose="02010609060101010101" charset="-122"/>
              </a:rPr>
              <a:t>、重大</a:t>
            </a:r>
            <a:r>
              <a:rPr lang="zh-CN" altLang="en-US" sz="2400" u="none">
                <a:solidFill>
                  <a:srgbClr val="FF0000"/>
                </a:solidFill>
                <a:latin typeface="微软雅黑" panose="020B0503020204020204" charset="-122"/>
                <a:ea typeface="微软雅黑" panose="020B0503020204020204" charset="-122"/>
                <a:cs typeface="仿宋" panose="02010609060101010101" charset="-122"/>
              </a:rPr>
              <a:t>事件</a:t>
            </a:r>
            <a:r>
              <a:rPr lang="zh-CN" altLang="en-US" sz="2400" u="none">
                <a:latin typeface="微软雅黑" panose="020B0503020204020204" charset="-122"/>
                <a:ea typeface="微软雅黑" panose="020B0503020204020204" charset="-122"/>
                <a:cs typeface="仿宋" panose="02010609060101010101" charset="-122"/>
              </a:rPr>
              <a:t>、重要</a:t>
            </a:r>
            <a:r>
              <a:rPr lang="zh-CN" altLang="en-US" sz="2400" u="none">
                <a:solidFill>
                  <a:srgbClr val="FF0000"/>
                </a:solidFill>
                <a:latin typeface="微软雅黑" panose="020B0503020204020204" charset="-122"/>
                <a:ea typeface="微软雅黑" panose="020B0503020204020204" charset="-122"/>
                <a:cs typeface="仿宋" panose="02010609060101010101" charset="-122"/>
              </a:rPr>
              <a:t>人物</a:t>
            </a:r>
            <a:r>
              <a:rPr lang="zh-CN" altLang="en-US" sz="2400" u="none">
                <a:latin typeface="微软雅黑" panose="020B0503020204020204" charset="-122"/>
                <a:ea typeface="微软雅黑" panose="020B0503020204020204" charset="-122"/>
                <a:cs typeface="仿宋" panose="02010609060101010101" charset="-122"/>
              </a:rPr>
              <a:t>、重要</a:t>
            </a:r>
            <a:r>
              <a:rPr lang="zh-CN" altLang="en-US" sz="2400" u="none">
                <a:solidFill>
                  <a:srgbClr val="FF0000"/>
                </a:solidFill>
                <a:latin typeface="微软雅黑" panose="020B0503020204020204" charset="-122"/>
                <a:ea typeface="微软雅黑" panose="020B0503020204020204" charset="-122"/>
                <a:cs typeface="仿宋" panose="02010609060101010101" charset="-122"/>
              </a:rPr>
              <a:t>观点</a:t>
            </a:r>
            <a:r>
              <a:rPr lang="zh-CN" altLang="en-US" sz="2400" u="none">
                <a:latin typeface="微软雅黑" panose="020B0503020204020204" charset="-122"/>
                <a:ea typeface="微软雅黑" panose="020B0503020204020204" charset="-122"/>
                <a:cs typeface="仿宋" panose="02010609060101010101" charset="-122"/>
              </a:rPr>
              <a:t>、重要</a:t>
            </a:r>
            <a:r>
              <a:rPr lang="zh-CN" altLang="en-US" sz="2400" u="none">
                <a:solidFill>
                  <a:srgbClr val="FF0000"/>
                </a:solidFill>
                <a:latin typeface="微软雅黑" panose="020B0503020204020204" charset="-122"/>
                <a:ea typeface="微软雅黑" panose="020B0503020204020204" charset="-122"/>
                <a:cs typeface="仿宋" panose="02010609060101010101" charset="-122"/>
              </a:rPr>
              <a:t>时间</a:t>
            </a:r>
            <a:r>
              <a:rPr lang="zh-CN" altLang="en-US" sz="2400" u="none">
                <a:latin typeface="微软雅黑" panose="020B0503020204020204" charset="-122"/>
                <a:ea typeface="微软雅黑" panose="020B0503020204020204" charset="-122"/>
                <a:cs typeface="仿宋" panose="02010609060101010101" charset="-122"/>
              </a:rPr>
              <a:t>、重要</a:t>
            </a:r>
            <a:r>
              <a:rPr lang="zh-CN" altLang="en-US" sz="2400" u="none">
                <a:solidFill>
                  <a:srgbClr val="FF0000"/>
                </a:solidFill>
                <a:latin typeface="微软雅黑" panose="020B0503020204020204" charset="-122"/>
                <a:ea typeface="微软雅黑" panose="020B0503020204020204" charset="-122"/>
                <a:cs typeface="仿宋" panose="02010609060101010101" charset="-122"/>
              </a:rPr>
              <a:t>案例</a:t>
            </a:r>
            <a:r>
              <a:rPr lang="zh-CN" altLang="en-US" sz="2400" u="none">
                <a:latin typeface="微软雅黑" panose="020B0503020204020204" charset="-122"/>
                <a:ea typeface="微软雅黑" panose="020B0503020204020204" charset="-122"/>
                <a:cs typeface="仿宋" panose="02010609060101010101" charset="-122"/>
              </a:rPr>
              <a:t>、重大</a:t>
            </a:r>
            <a:r>
              <a:rPr lang="zh-CN" altLang="en-US" sz="2400" u="none">
                <a:solidFill>
                  <a:srgbClr val="FF0000"/>
                </a:solidFill>
                <a:latin typeface="微软雅黑" panose="020B0503020204020204" charset="-122"/>
                <a:ea typeface="微软雅黑" panose="020B0503020204020204" charset="-122"/>
                <a:cs typeface="仿宋" panose="02010609060101010101" charset="-122"/>
              </a:rPr>
              <a:t>经验与教训</a:t>
            </a:r>
            <a:r>
              <a:rPr lang="zh-CN" altLang="en-US" sz="2400" u="none">
                <a:latin typeface="微软雅黑" panose="020B0503020204020204" charset="-122"/>
                <a:ea typeface="微软雅黑" panose="020B0503020204020204" charset="-122"/>
                <a:cs typeface="仿宋" panose="02010609060101010101" charset="-122"/>
              </a:rPr>
              <a:t>。</a:t>
            </a:r>
            <a:r>
              <a:rPr lang="zh-CN" altLang="en-US" sz="2400" u="none">
                <a:solidFill>
                  <a:srgbClr val="0000FF"/>
                </a:solidFill>
                <a:latin typeface="微软雅黑" panose="020B0503020204020204" charset="-122"/>
                <a:ea typeface="微软雅黑" panose="020B0503020204020204" charset="-122"/>
                <a:cs typeface="仿宋" panose="02010609060101010101" charset="-122"/>
              </a:rPr>
              <a:t>将教材的体系有机联系起来，便于学生记忆，给学生以深刻印象</a:t>
            </a:r>
            <a:r>
              <a:rPr lang="zh-CN" altLang="en-US" sz="2400" u="none">
                <a:latin typeface="微软雅黑" panose="020B0503020204020204" charset="-122"/>
                <a:ea typeface="微软雅黑" panose="020B0503020204020204" charset="-122"/>
                <a:cs typeface="仿宋" panose="02010609060101010101" charset="-122"/>
              </a:rPr>
              <a:t>（特别是</a:t>
            </a:r>
            <a:r>
              <a:rPr lang="zh-CN" altLang="en-US" sz="2400" u="none">
                <a:solidFill>
                  <a:srgbClr val="FF0000"/>
                </a:solidFill>
                <a:latin typeface="微软雅黑" panose="020B0503020204020204" charset="-122"/>
                <a:ea typeface="微软雅黑" panose="020B0503020204020204" charset="-122"/>
                <a:cs typeface="仿宋" panose="02010609060101010101" charset="-122"/>
              </a:rPr>
              <a:t>史纲课，可以把中国封建社会解体的鸦片战争起三大事件产生三大不平等条约，使中国半殖民地半封建社会从开始到完全形成概括为一条线</a:t>
            </a:r>
            <a:r>
              <a:rPr lang="en-US" altLang="zh-CN" sz="2400" u="none">
                <a:solidFill>
                  <a:srgbClr val="FF0000"/>
                </a:solidFill>
                <a:latin typeface="微软雅黑" panose="020B0503020204020204" charset="-122"/>
                <a:ea typeface="微软雅黑" panose="020B0503020204020204" charset="-122"/>
                <a:cs typeface="仿宋" panose="02010609060101010101" charset="-122"/>
              </a:rPr>
              <a:t>.......</a:t>
            </a:r>
            <a:r>
              <a:rPr lang="zh-CN" altLang="en-US" sz="2400" u="none">
                <a:latin typeface="微软雅黑" panose="020B0503020204020204" charset="-122"/>
                <a:ea typeface="微软雅黑" panose="020B0503020204020204" charset="-122"/>
                <a:cs typeface="仿宋" panose="02010609060101010101" charset="-122"/>
              </a:rPr>
              <a:t>）。</a:t>
            </a:r>
            <a:endParaRPr lang="zh-CN" altLang="en-US" sz="2400">
              <a:latin typeface="微软雅黑" panose="020B0503020204020204" charset="-122"/>
              <a:ea typeface="微软雅黑" panose="020B050302020402020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25755" y="1068705"/>
            <a:ext cx="8524240" cy="5029200"/>
          </a:xfrm>
          <a:prstGeom prst="rect">
            <a:avLst/>
          </a:prstGeom>
          <a:noFill/>
          <a:ln w="9525">
            <a:noFill/>
            <a:miter lim="800000"/>
          </a:ln>
        </p:spPr>
        <p:txBody>
          <a:bodyPr wrap="square" anchor="ctr">
            <a:spAutoFit/>
          </a:bodyPr>
          <a:lstStyle/>
          <a:p>
            <a:pPr latinLnBrk="0">
              <a:lnSpc>
                <a:spcPts val="4860"/>
              </a:lnSpc>
            </a:pPr>
            <a:r>
              <a:rPr lang="en-US" altLang="zh-CN" sz="2300">
                <a:latin typeface="仿宋" panose="02010609060101010101" charset="-122"/>
                <a:ea typeface="仿宋" panose="02010609060101010101"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4.</a:t>
            </a:r>
            <a:r>
              <a:rPr lang="zh-CN" altLang="en-US" sz="2000">
                <a:latin typeface="微软雅黑" panose="020B0503020204020204" charset="-122"/>
                <a:ea typeface="微软雅黑" panose="020B0503020204020204" charset="-122"/>
                <a:cs typeface="Times New Roman" panose="02020603050405020304" pitchFamily="18" charset="0"/>
              </a:rPr>
              <a:t>总结推广坚持</a:t>
            </a:r>
            <a:r>
              <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rPr>
              <a:t>管控课堂的先进教师紧紧依靠学生干部管控课堂的先进经验</a:t>
            </a:r>
            <a:r>
              <a:rPr lang="zh-CN" altLang="en-US" sz="2000">
                <a:latin typeface="微软雅黑" panose="020B0503020204020204" charset="-122"/>
                <a:ea typeface="微软雅黑" panose="020B0503020204020204" charset="-122"/>
                <a:cs typeface="Times New Roman" panose="02020603050405020304" pitchFamily="18" charset="0"/>
              </a:rPr>
              <a:t>，如</a:t>
            </a: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干部定座位、设课堂主席、从第一排坐起</a:t>
            </a:r>
            <a:r>
              <a:rPr lang="zh-CN" altLang="en-US" sz="2000">
                <a:latin typeface="微软雅黑" panose="020B0503020204020204" charset="-122"/>
                <a:ea typeface="微软雅黑" panose="020B0503020204020204" charset="-122"/>
                <a:cs typeface="Times New Roman" panose="02020603050405020304" pitchFamily="18" charset="0"/>
              </a:rPr>
              <a:t>等。</a:t>
            </a:r>
            <a:endParaRPr lang="zh-CN" altLang="en-US" sz="2000">
              <a:latin typeface="微软雅黑" panose="020B0503020204020204" charset="-122"/>
              <a:ea typeface="微软雅黑" panose="020B0503020204020204" charset="-122"/>
              <a:cs typeface="Times New Roman" panose="02020603050405020304" pitchFamily="18" charset="0"/>
            </a:endParaRPr>
          </a:p>
          <a:p>
            <a:pPr eaLnBrk="0" latinLnBrk="0" hangingPunct="0">
              <a:lnSpc>
                <a:spcPts val="4860"/>
              </a:lnSpc>
            </a:pPr>
            <a:r>
              <a:rPr lang="en-US" altLang="zh-CN" sz="2000">
                <a:latin typeface="微软雅黑" panose="020B0503020204020204" charset="-122"/>
                <a:ea typeface="微软雅黑" panose="020B0503020204020204"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  5.</a:t>
            </a:r>
            <a:r>
              <a:rPr lang="zh-CN" altLang="en-US" sz="2000">
                <a:latin typeface="微软雅黑" panose="020B0503020204020204" charset="-122"/>
                <a:ea typeface="微软雅黑" panose="020B0503020204020204" charset="-122"/>
                <a:cs typeface="Times New Roman" panose="02020603050405020304" pitchFamily="18" charset="0"/>
              </a:rPr>
              <a:t>在学院</a:t>
            </a: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教师考核体系中</a:t>
            </a:r>
            <a:r>
              <a:rPr lang="zh-CN" altLang="en-US" sz="2000">
                <a:latin typeface="微软雅黑" panose="020B0503020204020204" charset="-122"/>
                <a:ea typeface="微软雅黑" panose="020B0503020204020204" charset="-122"/>
                <a:cs typeface="Times New Roman" panose="02020603050405020304" pitchFamily="18" charset="0"/>
              </a:rPr>
              <a:t>加大对</a:t>
            </a:r>
            <a:r>
              <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rPr>
              <a:t>开动脑筋</a:t>
            </a: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，主动进行教育教学改革并取得良好效果</a:t>
            </a:r>
            <a:r>
              <a:rPr lang="zh-CN" altLang="en-US" sz="2000">
                <a:latin typeface="微软雅黑" panose="020B0503020204020204" charset="-122"/>
                <a:ea typeface="微软雅黑" panose="020B0503020204020204" charset="-122"/>
                <a:cs typeface="Times New Roman" panose="02020603050405020304" pitchFamily="18" charset="0"/>
              </a:rPr>
              <a:t>和</a:t>
            </a:r>
            <a:r>
              <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rPr>
              <a:t>克服困难勇挑重担</a:t>
            </a:r>
            <a:r>
              <a:rPr lang="zh-CN" altLang="en-US" sz="2000">
                <a:latin typeface="微软雅黑" panose="020B0503020204020204" charset="-122"/>
                <a:ea typeface="微软雅黑" panose="020B0503020204020204" charset="-122"/>
                <a:cs typeface="Times New Roman" panose="02020603050405020304" pitchFamily="18" charset="0"/>
              </a:rPr>
              <a:t>的教师的</a:t>
            </a: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奖励力度</a:t>
            </a:r>
            <a:r>
              <a:rPr lang="zh-CN" altLang="en-US" sz="2000">
                <a:latin typeface="微软雅黑" panose="020B0503020204020204" charset="-122"/>
                <a:ea typeface="微软雅黑" panose="020B0503020204020204" charset="-122"/>
                <a:cs typeface="Times New Roman" panose="02020603050405020304" pitchFamily="18" charset="0"/>
              </a:rPr>
              <a:t>。</a:t>
            </a:r>
            <a:endParaRPr lang="zh-CN" altLang="en-US" sz="2000">
              <a:latin typeface="微软雅黑" panose="020B0503020204020204" charset="-122"/>
              <a:ea typeface="微软雅黑" panose="020B0503020204020204" charset="-122"/>
              <a:cs typeface="Times New Roman" panose="02020603050405020304" pitchFamily="18" charset="0"/>
            </a:endParaRPr>
          </a:p>
          <a:p>
            <a:pPr eaLnBrk="0" latinLnBrk="0" hangingPunct="0">
              <a:lnSpc>
                <a:spcPts val="4860"/>
              </a:lnSpc>
            </a:pPr>
            <a:r>
              <a:rPr lang="en-US" altLang="zh-CN" sz="2000">
                <a:latin typeface="微软雅黑" panose="020B0503020204020204" charset="-122"/>
                <a:ea typeface="微软雅黑" panose="020B0503020204020204"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6.</a:t>
            </a:r>
            <a:r>
              <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rPr>
              <a:t>没有创新就没有发展，青年教师是学校的未来</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。为了培养他们健康成长，</a:t>
            </a:r>
            <a:r>
              <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rPr>
              <a:t>学院今年将为青年教师</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特别是综合素质课青年教师</a:t>
            </a:r>
            <a:r>
              <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rPr>
              <a:t>补上《高等教育学》课程</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 学院将会同有关部门制定教学计划，采取实际措施提高青年教师教育教学水平。</a:t>
            </a:r>
            <a:r>
              <a:rPr lang="zh-CN" altLang="en-US" sz="2300">
                <a:latin typeface="微软雅黑" panose="020B0503020204020204" charset="-122"/>
                <a:ea typeface="微软雅黑" panose="020B0503020204020204" charset="-122"/>
                <a:cs typeface="Times New Roman" panose="02020603050405020304" pitchFamily="18" charset="0"/>
              </a:rPr>
              <a:t>  </a:t>
            </a:r>
            <a:endParaRPr lang="zh-CN" altLang="en-US" sz="23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456565" y="1181100"/>
            <a:ext cx="8178165" cy="4389120"/>
          </a:xfrm>
          <a:prstGeom prst="rect">
            <a:avLst/>
          </a:prstGeom>
          <a:noFill/>
          <a:ln w="9525">
            <a:noFill/>
            <a:miter lim="800000"/>
          </a:ln>
        </p:spPr>
        <p:txBody>
          <a:bodyPr wrap="square" anchor="ctr">
            <a:spAutoFit/>
          </a:bodyPr>
          <a:lstStyle/>
          <a:p>
            <a:pPr>
              <a:lnSpc>
                <a:spcPct val="150000"/>
              </a:lnSpc>
            </a:pPr>
            <a:r>
              <a:rPr lang="zh-CN" altLang="en-US" sz="2800" b="1">
                <a:latin typeface="仿宋" panose="02010609060101010101" charset="-122"/>
                <a:ea typeface="仿宋" panose="02010609060101010101" charset="-122"/>
                <a:cs typeface="Times New Roman" panose="02020603050405020304" pitchFamily="18" charset="0"/>
              </a:rPr>
              <a:t>   </a:t>
            </a: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（二）认真做好今年思想政治理论课实践教学的组织和指导工作，进一步提升实践教学水平和调研报告质量</a:t>
            </a:r>
            <a:endParaRPr lang="zh-CN" altLang="en-US" sz="20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000">
                <a:latin typeface="微软雅黑" panose="020B0503020204020204" charset="-122"/>
                <a:ea typeface="微软雅黑" panose="020B0503020204020204"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1.</a:t>
            </a:r>
            <a:r>
              <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rPr>
              <a:t>成立教学院长为首的政治理论课实践教学中心</a:t>
            </a:r>
            <a:r>
              <a:rPr lang="zh-CN" altLang="en-US" sz="2000">
                <a:latin typeface="微软雅黑" panose="020B0503020204020204" charset="-122"/>
                <a:ea typeface="微软雅黑" panose="020B0503020204020204" charset="-122"/>
                <a:cs typeface="Times New Roman" panose="02020603050405020304" pitchFamily="18" charset="0"/>
              </a:rPr>
              <a:t>，具体负责实践教学活动的筹备、组织、协调、服务、演讲比赛和奖励等工作</a:t>
            </a:r>
            <a:r>
              <a:rPr lang="zh-CN" altLang="zh-CN" sz="2000">
                <a:latin typeface="微软雅黑" panose="020B0503020204020204" charset="-122"/>
                <a:ea typeface="微软雅黑" panose="020B0503020204020204" charset="-122"/>
                <a:cs typeface="Times New Roman" panose="02020603050405020304" pitchFamily="18" charset="0"/>
              </a:rPr>
              <a:t>。</a:t>
            </a:r>
            <a:r>
              <a:rPr lang="zh-CN" altLang="en-US" sz="2000">
                <a:latin typeface="微软雅黑" panose="020B0503020204020204" charset="-122"/>
                <a:ea typeface="微软雅黑" panose="020B0503020204020204" charset="-122"/>
                <a:cs typeface="Times New Roman" panose="02020603050405020304" pitchFamily="18" charset="0"/>
              </a:rPr>
              <a:t>进一步与有关方面沟通，完善实践教学作为教师教学工作的组成部分，纳入教师教学工作考核范围的工作，完善实践教学工作量计算标准。</a:t>
            </a:r>
            <a:endParaRPr lang="en-US" altLang="zh-CN" sz="20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000">
                <a:latin typeface="微软雅黑" panose="020B0503020204020204" charset="-122"/>
                <a:ea typeface="微软雅黑" panose="020B0503020204020204"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 2.</a:t>
            </a:r>
            <a:r>
              <a:rPr lang="zh-CN" altLang="zh-CN" sz="2000">
                <a:latin typeface="微软雅黑" panose="020B0503020204020204" charset="-122"/>
                <a:ea typeface="微软雅黑" panose="020B0503020204020204" charset="-122"/>
                <a:cs typeface="Times New Roman" panose="02020603050405020304" pitchFamily="18" charset="0"/>
              </a:rPr>
              <a:t>修订大学生社会实践报告书。切实抓好调研课题的拟订工作，做好短学期社会调查课程和实践教学的安排与衔接。</a:t>
            </a:r>
            <a:endParaRPr lang="zh-CN" altLang="zh-CN" sz="20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000">
                <a:latin typeface="微软雅黑" panose="020B0503020204020204" charset="-122"/>
                <a:ea typeface="微软雅黑" panose="020B0503020204020204"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 </a:t>
            </a:r>
            <a:endParaRPr lang="zh-CN" altLang="en-US" sz="20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443865" y="1153795"/>
            <a:ext cx="8014335" cy="4526280"/>
          </a:xfrm>
          <a:prstGeom prst="rect">
            <a:avLst/>
          </a:prstGeom>
          <a:noFill/>
          <a:ln w="9525">
            <a:noFill/>
          </a:ln>
        </p:spPr>
        <p:txBody>
          <a:bodyPr wrap="square">
            <a:spAutoFit/>
          </a:bodyPr>
          <a:p>
            <a:pPr marL="0" indent="0" algn="l"/>
            <a:r>
              <a:rPr lang="en-US" altLang="zh-CN" sz="2800" b="0" u="none">
                <a:solidFill>
                  <a:srgbClr val="FF0000"/>
                </a:solidFill>
                <a:latin typeface="微软雅黑" panose="020B0503020204020204" charset="-122"/>
                <a:ea typeface="微软雅黑" panose="020B0503020204020204" charset="-122"/>
                <a:cs typeface="仿宋" panose="02010609060101010101" charset="-122"/>
              </a:rPr>
              <a:t>    3</a:t>
            </a:r>
            <a:r>
              <a:rPr lang="zh-CN" altLang="en-US" sz="2800" b="0" u="none">
                <a:solidFill>
                  <a:srgbClr val="FF0000"/>
                </a:solidFill>
                <a:latin typeface="微软雅黑" panose="020B0503020204020204" charset="-122"/>
                <a:ea typeface="微软雅黑" panose="020B0503020204020204" charset="-122"/>
                <a:cs typeface="仿宋" panose="02010609060101010101" charset="-122"/>
              </a:rPr>
              <a:t>．加强对学生社会实践调研活动和调研报告撰写工作以及学生演讲比赛的指导工作</a:t>
            </a:r>
            <a:endParaRPr lang="zh-CN" altLang="en-US" sz="2800" b="0" u="none">
              <a:solidFill>
                <a:srgbClr val="FF0000"/>
              </a:solidFill>
              <a:latin typeface="微软雅黑" panose="020B0503020204020204" charset="-122"/>
              <a:ea typeface="微软雅黑" panose="020B0503020204020204" charset="-122"/>
              <a:cs typeface="仿宋" panose="02010609060101010101" charset="-122"/>
            </a:endParaRPr>
          </a:p>
          <a:p>
            <a:pPr marL="0" indent="0" algn="l" eaLnBrk="1" latinLnBrk="0" hangingPunct="1">
              <a:lnSpc>
                <a:spcPts val="4660"/>
              </a:lnSpc>
            </a:pPr>
            <a:r>
              <a:rPr lang="zh-CN" altLang="en-US" sz="2800" b="0" u="none">
                <a:latin typeface="微软雅黑" panose="020B0503020204020204" charset="-122"/>
                <a:ea typeface="微软雅黑" panose="020B0503020204020204" charset="-122"/>
                <a:cs typeface="仿宋" panose="02010609060101010101" charset="-122"/>
              </a:rPr>
              <a:t>        要千方百计出一批有</a:t>
            </a:r>
            <a:r>
              <a:rPr lang="zh-CN" altLang="en-US" sz="2800" b="0" u="none">
                <a:solidFill>
                  <a:srgbClr val="0000FF"/>
                </a:solidFill>
                <a:latin typeface="微软雅黑" panose="020B0503020204020204" charset="-122"/>
                <a:ea typeface="微软雅黑" panose="020B0503020204020204" charset="-122"/>
                <a:cs typeface="仿宋" panose="02010609060101010101" charset="-122"/>
              </a:rPr>
              <a:t>较高质量的调研报告和演讲稿</a:t>
            </a:r>
            <a:r>
              <a:rPr lang="zh-CN" altLang="en-US" sz="2800" b="0" u="none">
                <a:latin typeface="微软雅黑" panose="020B0503020204020204" charset="-122"/>
                <a:ea typeface="微软雅黑" panose="020B0503020204020204" charset="-122"/>
                <a:cs typeface="仿宋" panose="02010609060101010101" charset="-122"/>
              </a:rPr>
              <a:t>，在学校进行</a:t>
            </a:r>
            <a:r>
              <a:rPr lang="zh-CN" altLang="en-US" sz="2800" b="0" u="none">
                <a:solidFill>
                  <a:srgbClr val="FF0000"/>
                </a:solidFill>
                <a:latin typeface="微软雅黑" panose="020B0503020204020204" charset="-122"/>
                <a:ea typeface="微软雅黑" panose="020B0503020204020204" charset="-122"/>
                <a:cs typeface="仿宋" panose="02010609060101010101" charset="-122"/>
              </a:rPr>
              <a:t>展示并打印成册</a:t>
            </a:r>
            <a:r>
              <a:rPr lang="zh-CN" altLang="en-US" sz="2800" b="0" u="none">
                <a:latin typeface="微软雅黑" panose="020B0503020204020204" charset="-122"/>
                <a:ea typeface="微软雅黑" panose="020B0503020204020204" charset="-122"/>
                <a:cs typeface="仿宋" panose="02010609060101010101" charset="-122"/>
              </a:rPr>
              <a:t>，在校内网交流，以提高学生成才的力度和办学的知名度。同时学院将进一步</a:t>
            </a:r>
            <a:r>
              <a:rPr lang="zh-CN" altLang="en-US" sz="2800" b="0" u="none">
                <a:solidFill>
                  <a:srgbClr val="0000FF"/>
                </a:solidFill>
                <a:latin typeface="微软雅黑" panose="020B0503020204020204" charset="-122"/>
                <a:ea typeface="微软雅黑" panose="020B0503020204020204" charset="-122"/>
                <a:cs typeface="仿宋" panose="02010609060101010101" charset="-122"/>
              </a:rPr>
              <a:t>加大对指导学生取得优优异成绩的老师和优秀学生的奖励力度</a:t>
            </a:r>
            <a:r>
              <a:rPr lang="zh-CN" altLang="en-US" sz="2800" b="0" u="none">
                <a:latin typeface="微软雅黑" panose="020B0503020204020204" charset="-122"/>
                <a:ea typeface="微软雅黑" panose="020B0503020204020204" charset="-122"/>
                <a:cs typeface="仿宋" panose="02010609060101010101" charset="-122"/>
              </a:rPr>
              <a:t>。形成老师学生都为提高教育教学效果而用心思考，努力探索的浓厚氛围。</a:t>
            </a:r>
            <a:endParaRPr lang="zh-CN" altLang="en-US" sz="2800">
              <a:latin typeface="微软雅黑" panose="020B0503020204020204" charset="-122"/>
              <a:ea typeface="微软雅黑" panose="020B05030202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矩形 1"/>
          <p:cNvSpPr>
            <a:spLocks noChangeArrowheads="1"/>
          </p:cNvSpPr>
          <p:nvPr/>
        </p:nvSpPr>
        <p:spPr bwMode="auto">
          <a:xfrm>
            <a:off x="294005" y="1557655"/>
            <a:ext cx="8514080" cy="4572000"/>
          </a:xfrm>
          <a:prstGeom prst="rect">
            <a:avLst/>
          </a:prstGeom>
          <a:noFill/>
          <a:ln w="9525">
            <a:noFill/>
            <a:miter lim="800000"/>
          </a:ln>
        </p:spPr>
        <p:txBody>
          <a:bodyPr wrap="square">
            <a:spAutoFit/>
          </a:bodyPr>
          <a:lstStyle/>
          <a:p>
            <a:pPr indent="457200" eaLnBrk="0" hangingPunct="0">
              <a:lnSpc>
                <a:spcPct val="150000"/>
              </a:lnSpc>
            </a:pPr>
            <a:r>
              <a:rPr lang="en-US" altLang="zh-CN" sz="2800">
                <a:solidFill>
                  <a:srgbClr val="000000"/>
                </a:solidFill>
                <a:latin typeface="微软雅黑" panose="020B0503020204020204" charset="-122"/>
                <a:ea typeface="微软雅黑" panose="020B0503020204020204" charset="-122"/>
                <a:cs typeface="Times New Roman" panose="02020603050405020304" pitchFamily="18" charset="0"/>
              </a:rPr>
              <a:t>  </a:t>
            </a:r>
            <a:r>
              <a:rPr lang="en-US" altLang="zh-CN" sz="2800">
                <a:solidFill>
                  <a:srgbClr val="FF0000"/>
                </a:solidFill>
                <a:latin typeface="微软雅黑" panose="020B0503020204020204" charset="-122"/>
                <a:ea typeface="微软雅黑" panose="020B0503020204020204" charset="-122"/>
                <a:cs typeface="Times New Roman" panose="02020603050405020304" pitchFamily="18" charset="0"/>
              </a:rPr>
              <a:t>4.</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落实学院在</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rPr>
              <a:t>咸宁等地</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社会</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rPr>
              <a:t>实践基地挂牌</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工作。</a:t>
            </a:r>
            <a:endPar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endParaRPr>
          </a:p>
          <a:p>
            <a:pPr indent="457200" eaLnBrk="0" hangingPunct="0">
              <a:lnSpc>
                <a:spcPct val="150000"/>
              </a:lnSpc>
            </a:pPr>
            <a:r>
              <a:rPr lang="en-US" altLang="zh-CN" sz="2800">
                <a:solidFill>
                  <a:srgbClr val="000000"/>
                </a:solidFill>
                <a:latin typeface="微软雅黑" panose="020B0503020204020204" charset="-122"/>
                <a:ea typeface="微软雅黑" panose="020B0503020204020204" charset="-122"/>
                <a:cs typeface="Times New Roman" panose="02020603050405020304" pitchFamily="18" charset="0"/>
              </a:rPr>
              <a:t>  </a:t>
            </a:r>
            <a:r>
              <a:rPr lang="en-US" altLang="zh-CN" sz="2800">
                <a:solidFill>
                  <a:srgbClr val="FF0000"/>
                </a:solidFill>
                <a:latin typeface="微软雅黑" panose="020B0503020204020204" charset="-122"/>
                <a:ea typeface="微软雅黑" panose="020B0503020204020204" charset="-122"/>
                <a:cs typeface="Times New Roman" panose="02020603050405020304" pitchFamily="18" charset="0"/>
              </a:rPr>
              <a:t>5.</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rPr>
              <a:t>计划投资</a:t>
            </a:r>
            <a:r>
              <a:rPr lang="en-US" altLang="zh-CN" sz="2800">
                <a:solidFill>
                  <a:srgbClr val="0000FF"/>
                </a:solidFill>
                <a:latin typeface="微软雅黑" panose="020B0503020204020204" charset="-122"/>
                <a:ea typeface="微软雅黑" panose="020B0503020204020204" charset="-122"/>
                <a:cs typeface="Times New Roman" panose="02020603050405020304" pitchFamily="18" charset="0"/>
              </a:rPr>
              <a:t>5000</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rPr>
              <a:t>元专款专用</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rPr>
              <a:t>，由教学院长、课部主任与课程负责人组织任课老师用于</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加强思想政治理论课</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rPr>
              <a:t>教学方法</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sym typeface="+mn-ea"/>
              </a:rPr>
              <a:t>创新立项研究</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rPr>
              <a:t>一是</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实施“</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rPr>
              <a:t>思想政治理论课教学研究专项计划</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rPr>
              <a:t>二是</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开展“</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rPr>
              <a:t>思想政治理论课示范教学活动</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a:t>
            </a:r>
            <a:endPar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endParaRPr>
          </a:p>
          <a:p>
            <a:pPr indent="457200" eaLnBrk="0" hangingPunct="0">
              <a:lnSpc>
                <a:spcPct val="150000"/>
              </a:lnSpc>
            </a:pPr>
            <a:r>
              <a:rPr lang="en-US" altLang="zh-CN" sz="2800">
                <a:solidFill>
                  <a:srgbClr val="000000"/>
                </a:solidFill>
                <a:latin typeface="微软雅黑" panose="020B0503020204020204" charset="-122"/>
                <a:ea typeface="微软雅黑" panose="020B0503020204020204" charset="-122"/>
                <a:cs typeface="Times New Roman" panose="02020603050405020304" pitchFamily="18" charset="0"/>
              </a:rPr>
              <a:t>   </a:t>
            </a:r>
            <a:r>
              <a:rPr lang="en-US" altLang="zh-CN" sz="2800">
                <a:solidFill>
                  <a:srgbClr val="FF0000"/>
                </a:solidFill>
                <a:latin typeface="微软雅黑" panose="020B0503020204020204" charset="-122"/>
                <a:ea typeface="微软雅黑" panose="020B0503020204020204" charset="-122"/>
                <a:cs typeface="Times New Roman" panose="02020603050405020304" pitchFamily="18" charset="0"/>
              </a:rPr>
              <a:t>6</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rPr>
              <a:t>．</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继续落实政治理论课</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rPr>
              <a:t>考试考核改革</a:t>
            </a:r>
            <a:r>
              <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rPr>
              <a:t>工作。</a:t>
            </a:r>
            <a:endParaRPr lang="zh-CN" altLang="en-US" sz="2800">
              <a:solidFill>
                <a:srgbClr val="000000"/>
              </a:solidFill>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ChangeArrowheads="1"/>
          </p:cNvSpPr>
          <p:nvPr/>
        </p:nvSpPr>
        <p:spPr bwMode="auto">
          <a:xfrm>
            <a:off x="215900" y="-315595"/>
            <a:ext cx="8532813" cy="6492240"/>
          </a:xfrm>
          <a:prstGeom prst="rect">
            <a:avLst/>
          </a:prstGeom>
          <a:noFill/>
          <a:ln w="9525">
            <a:noFill/>
            <a:miter lim="800000"/>
          </a:ln>
        </p:spPr>
        <p:txBody>
          <a:bodyPr anchor="ctr">
            <a:spAutoFit/>
          </a:bodyPr>
          <a:lstStyle/>
          <a:p>
            <a:pPr>
              <a:lnSpc>
                <a:spcPct val="150000"/>
              </a:lnSpc>
            </a:pPr>
            <a:r>
              <a:rPr lang="en-US" altLang="zh-CN" sz="2800" b="1">
                <a:latin typeface="仿宋" panose="02010609060101010101" charset="-122"/>
                <a:ea typeface="仿宋" panose="02010609060101010101" charset="-122"/>
                <a:cs typeface="Times New Roman" panose="02020603050405020304" pitchFamily="18" charset="0"/>
              </a:rPr>
              <a:t>    </a:t>
            </a:r>
            <a:endParaRPr lang="en-US" altLang="zh-CN" sz="2800" b="1">
              <a:latin typeface="仿宋" panose="02010609060101010101" charset="-122"/>
              <a:ea typeface="仿宋" panose="02010609060101010101" charset="-122"/>
              <a:cs typeface="Times New Roman" panose="02020603050405020304" pitchFamily="18" charset="0"/>
            </a:endParaRPr>
          </a:p>
          <a:p>
            <a:pPr>
              <a:lnSpc>
                <a:spcPct val="150000"/>
              </a:lnSpc>
            </a:pPr>
            <a:endParaRPr lang="en-US" altLang="zh-CN" sz="2800" b="1">
              <a:solidFill>
                <a:srgbClr val="FF0000"/>
              </a:solidFill>
              <a:latin typeface="仿宋" panose="02010609060101010101" charset="-122"/>
              <a:ea typeface="仿宋" panose="02010609060101010101" charset="-122"/>
              <a:cs typeface="Times New Roman" panose="02020603050405020304" pitchFamily="18" charset="0"/>
            </a:endParaRPr>
          </a:p>
          <a:p>
            <a:pPr>
              <a:lnSpc>
                <a:spcPct val="150000"/>
              </a:lnSpc>
            </a:pPr>
            <a:r>
              <a:rPr lang="en-US" altLang="zh-CN" sz="2800" b="1">
                <a:latin typeface="仿宋" panose="02010609060101010101" charset="-122"/>
                <a:ea typeface="仿宋" panose="02010609060101010101" charset="-122"/>
                <a:cs typeface="Times New Roman" panose="02020603050405020304" pitchFamily="18" charset="0"/>
              </a:rPr>
              <a:t>     </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rPr>
              <a:t>四、加强思想政治理论课教材建设</a:t>
            </a:r>
            <a:endPar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800">
                <a:latin typeface="微软雅黑" panose="020B0503020204020204" charset="-122"/>
                <a:ea typeface="微软雅黑" panose="020B0503020204020204" charset="-122"/>
                <a:cs typeface="Times New Roman" panose="02020603050405020304" pitchFamily="18" charset="0"/>
              </a:rPr>
              <a:t>      （一）</a:t>
            </a:r>
            <a:r>
              <a:rPr lang="zh-CN" altLang="en-US" sz="2800">
                <a:latin typeface="微软雅黑" panose="020B0503020204020204" charset="-122"/>
                <a:ea typeface="微软雅黑" panose="020B0503020204020204" charset="-122"/>
                <a:cs typeface="Times New Roman" panose="02020603050405020304" pitchFamily="18" charset="0"/>
                <a:sym typeface="+mn-ea"/>
              </a:rPr>
              <a:t>由</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sym typeface="+mn-ea"/>
              </a:rPr>
              <a:t>何捷一院长负总责</a:t>
            </a:r>
            <a:r>
              <a:rPr lang="zh-CN" altLang="en-US" sz="2800">
                <a:latin typeface="微软雅黑" panose="020B0503020204020204" charset="-122"/>
                <a:ea typeface="微软雅黑" panose="020B0503020204020204" charset="-122"/>
                <a:cs typeface="Times New Roman" panose="02020603050405020304" pitchFamily="18" charset="0"/>
                <a:sym typeface="+mn-ea"/>
              </a:rPr>
              <a:t>，落实思想政治理论课</a:t>
            </a:r>
            <a:r>
              <a:rPr lang="en-US" altLang="zh-CN" sz="2800">
                <a:latin typeface="微软雅黑" panose="020B0503020204020204" charset="-122"/>
                <a:ea typeface="微软雅黑" panose="020B0503020204020204" charset="-122"/>
                <a:cs typeface="Times New Roman" panose="02020603050405020304" pitchFamily="18" charset="0"/>
                <a:sym typeface="+mn-ea"/>
              </a:rPr>
              <a:t>《</a:t>
            </a:r>
            <a:r>
              <a:rPr lang="zh-CN" altLang="en-US" sz="2800">
                <a:latin typeface="微软雅黑" panose="020B0503020204020204" charset="-122"/>
                <a:ea typeface="微软雅黑" panose="020B0503020204020204" charset="-122"/>
                <a:cs typeface="Times New Roman" panose="02020603050405020304" pitchFamily="18" charset="0"/>
                <a:sym typeface="+mn-ea"/>
              </a:rPr>
              <a:t>辅学读本</a:t>
            </a:r>
            <a:r>
              <a:rPr lang="en-US" altLang="zh-CN" sz="2800">
                <a:latin typeface="微软雅黑" panose="020B0503020204020204" charset="-122"/>
                <a:ea typeface="微软雅黑" panose="020B0503020204020204" charset="-122"/>
                <a:cs typeface="Times New Roman" panose="02020603050405020304" pitchFamily="18" charset="0"/>
                <a:sym typeface="+mn-ea"/>
              </a:rPr>
              <a:t>》</a:t>
            </a:r>
            <a:r>
              <a:rPr lang="zh-CN" altLang="en-US" sz="2800">
                <a:latin typeface="微软雅黑" panose="020B0503020204020204" charset="-122"/>
                <a:ea typeface="微软雅黑" panose="020B0503020204020204" charset="-122"/>
                <a:cs typeface="Times New Roman" panose="02020603050405020304" pitchFamily="18" charset="0"/>
                <a:sym typeface="+mn-ea"/>
              </a:rPr>
              <a:t>的</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sym typeface="+mn-ea"/>
              </a:rPr>
              <a:t>编写计划与出版工作</a:t>
            </a:r>
            <a:r>
              <a:rPr lang="zh-CN" altLang="en-US" sz="2800">
                <a:latin typeface="微软雅黑" panose="020B0503020204020204" charset="-122"/>
                <a:ea typeface="微软雅黑" panose="020B0503020204020204" charset="-122"/>
                <a:cs typeface="Times New Roman" panose="02020603050405020304" pitchFamily="18" charset="0"/>
                <a:sym typeface="+mn-ea"/>
              </a:rPr>
              <a:t>，《马原》出版，其他课程启动编写。</a:t>
            </a:r>
            <a:r>
              <a:rPr lang="zh-CN" altLang="en-US" sz="2800">
                <a:latin typeface="微软雅黑" panose="020B0503020204020204" charset="-122"/>
                <a:ea typeface="微软雅黑" panose="020B0503020204020204" charset="-122"/>
                <a:cs typeface="Times New Roman" panose="02020603050405020304" pitchFamily="18" charset="0"/>
              </a:rPr>
              <a:t>   </a:t>
            </a:r>
            <a:endParaRPr lang="zh-CN" altLang="en-US" sz="28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800">
                <a:latin typeface="微软雅黑" panose="020B0503020204020204" charset="-122"/>
                <a:ea typeface="微软雅黑" panose="020B0503020204020204" charset="-122"/>
                <a:cs typeface="Times New Roman" panose="02020603050405020304" pitchFamily="18" charset="0"/>
              </a:rPr>
              <a:t>      （二）</a:t>
            </a:r>
            <a:r>
              <a:rPr lang="zh-CN" altLang="en-US" sz="2800">
                <a:solidFill>
                  <a:srgbClr val="0000FF"/>
                </a:solidFill>
                <a:latin typeface="微软雅黑" panose="020B0503020204020204" charset="-122"/>
                <a:ea typeface="微软雅黑" panose="020B0503020204020204" charset="-122"/>
                <a:cs typeface="Times New Roman" panose="02020603050405020304" pitchFamily="18" charset="0"/>
              </a:rPr>
              <a:t>根据历史情况</a:t>
            </a:r>
            <a:r>
              <a:rPr lang="zh-CN" altLang="en-US" sz="2800">
                <a:latin typeface="微软雅黑" panose="020B0503020204020204" charset="-122"/>
                <a:ea typeface="微软雅黑" panose="020B0503020204020204" charset="-122"/>
                <a:cs typeface="Times New Roman" panose="02020603050405020304" pitchFamily="18" charset="0"/>
              </a:rPr>
              <a:t>，</a:t>
            </a:r>
            <a:r>
              <a:rPr lang="zh-CN" altLang="en-US" sz="2800">
                <a:latin typeface="微软雅黑" panose="020B0503020204020204" charset="-122"/>
                <a:ea typeface="微软雅黑" panose="020B0503020204020204" charset="-122"/>
                <a:cs typeface="Times New Roman" panose="02020603050405020304" pitchFamily="18" charset="0"/>
                <a:sym typeface="+mn-ea"/>
              </a:rPr>
              <a:t>综合素质课教材的编写出版与修订出版工作</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sym typeface="+mn-ea"/>
              </a:rPr>
              <a:t>由李运祥负总责</a:t>
            </a:r>
            <a:r>
              <a:rPr lang="zh-CN" altLang="en-US" sz="2800">
                <a:latin typeface="微软雅黑" panose="020B0503020204020204" charset="-122"/>
                <a:ea typeface="微软雅黑" panose="020B0503020204020204" charset="-122"/>
                <a:cs typeface="Times New Roman" panose="02020603050405020304" pitchFamily="18" charset="0"/>
                <a:sym typeface="+mn-ea"/>
              </a:rPr>
              <a:t>，抓紧人生规划出版，创业基础、就业指导修订再版。</a:t>
            </a:r>
            <a:endParaRPr lang="zh-CN" altLang="en-US" sz="28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endParaRPr lang="zh-CN" altLang="en-US" sz="28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343535" y="1087120"/>
            <a:ext cx="8335645" cy="5120640"/>
          </a:xfrm>
          <a:prstGeom prst="rect">
            <a:avLst/>
          </a:prstGeom>
          <a:noFill/>
          <a:ln w="9525">
            <a:noFill/>
            <a:miter lim="800000"/>
          </a:ln>
        </p:spPr>
        <p:txBody>
          <a:bodyPr wrap="square" anchor="ctr">
            <a:spAutoFit/>
          </a:bodyPr>
          <a:lstStyle/>
          <a:p>
            <a:pPr>
              <a:lnSpc>
                <a:spcPct val="150000"/>
              </a:lnSpc>
            </a:pPr>
            <a:r>
              <a:rPr lang="en-US" altLang="zh-CN" sz="2800" b="1">
                <a:latin typeface="仿宋" panose="02010609060101010101" charset="-122"/>
                <a:ea typeface="仿宋" panose="02010609060101010101" charset="-122"/>
                <a:cs typeface="Times New Roman" panose="02020603050405020304" pitchFamily="18" charset="0"/>
              </a:rPr>
              <a:t>    </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五、加大科研工作力度，提升学院科研水平</a:t>
            </a:r>
            <a:endPar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400">
                <a:latin typeface="微软雅黑" panose="020B0503020204020204" charset="-122"/>
                <a:ea typeface="微软雅黑" panose="020B0503020204020204" charset="-122"/>
                <a:cs typeface="Times New Roman" panose="02020603050405020304" pitchFamily="18" charset="0"/>
              </a:rPr>
              <a:t>  </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 （一）</a:t>
            </a:r>
            <a:r>
              <a:rPr lang="zh-CN" altLang="en-US" sz="2400">
                <a:latin typeface="微软雅黑" panose="020B0503020204020204" charset="-122"/>
                <a:ea typeface="微软雅黑" panose="020B0503020204020204" charset="-122"/>
                <a:cs typeface="Times New Roman" panose="02020603050405020304" pitchFamily="18" charset="0"/>
              </a:rPr>
              <a:t>增强科研意识，坚持科研导向，以科研促教学，加大科研的激励举措，鼓励教师积极申报各各类科研课题。</a:t>
            </a:r>
            <a:endParaRPr lang="zh-CN" altLang="en-US" sz="24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400">
                <a:latin typeface="微软雅黑" panose="020B0503020204020204" charset="-122"/>
                <a:ea typeface="微软雅黑" panose="020B0503020204020204" charset="-122"/>
                <a:cs typeface="Times New Roman" panose="02020603050405020304" pitchFamily="18" charset="0"/>
              </a:rPr>
              <a:t>   </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（二）</a:t>
            </a:r>
            <a:r>
              <a:rPr lang="zh-CN" altLang="en-US" sz="2400">
                <a:solidFill>
                  <a:srgbClr val="0000FF"/>
                </a:solidFill>
                <a:latin typeface="微软雅黑" panose="020B0503020204020204" charset="-122"/>
                <a:ea typeface="微软雅黑" panose="020B0503020204020204" charset="-122"/>
                <a:cs typeface="Times New Roman" panose="02020603050405020304" pitchFamily="18" charset="0"/>
              </a:rPr>
              <a:t>充分利用</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学院现有专家</a:t>
            </a:r>
            <a:r>
              <a:rPr lang="zh-CN" altLang="en-US" sz="2400">
                <a:solidFill>
                  <a:srgbClr val="0000FF"/>
                </a:solidFill>
                <a:latin typeface="微软雅黑" panose="020B0503020204020204" charset="-122"/>
                <a:ea typeface="微软雅黑" panose="020B0503020204020204" charset="-122"/>
                <a:cs typeface="Times New Roman" panose="02020603050405020304" pitchFamily="18" charset="0"/>
              </a:rPr>
              <a:t>及名校专家资源</a:t>
            </a:r>
            <a:r>
              <a:rPr lang="zh-CN" altLang="en-US" sz="2400">
                <a:latin typeface="微软雅黑" panose="020B0503020204020204" charset="-122"/>
                <a:ea typeface="微软雅黑" panose="020B0503020204020204" charset="-122"/>
                <a:cs typeface="Times New Roman" panose="02020603050405020304" pitchFamily="18" charset="0"/>
              </a:rPr>
              <a:t>，探讨拓展青年教师走出去，拜市内高校同行专家或博导为师的渠道，采取结对帮扶等措施，提高青年教师科研水平。 </a:t>
            </a:r>
            <a:endParaRPr lang="zh-CN" altLang="en-US" sz="24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400">
                <a:latin typeface="微软雅黑" panose="020B0503020204020204" charset="-122"/>
                <a:ea typeface="微软雅黑" panose="020B0503020204020204" charset="-122"/>
                <a:cs typeface="Times New Roman" panose="02020603050405020304" pitchFamily="18" charset="0"/>
              </a:rPr>
              <a:t>   </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（三）</a:t>
            </a:r>
            <a:r>
              <a:rPr lang="zh-CN" altLang="en-US" sz="2400">
                <a:latin typeface="微软雅黑" panose="020B0503020204020204" charset="-122"/>
                <a:ea typeface="微软雅黑" panose="020B0503020204020204" charset="-122"/>
                <a:cs typeface="Times New Roman" panose="02020603050405020304" pitchFamily="18" charset="0"/>
              </a:rPr>
              <a:t>加强对外学术交流，鼓励教师参加各级、各类学术研讨会，邀请市内高校</a:t>
            </a:r>
            <a:r>
              <a:rPr lang="en-US" altLang="zh-CN" sz="2400">
                <a:latin typeface="微软雅黑" panose="020B0503020204020204" charset="-122"/>
                <a:ea typeface="微软雅黑" panose="020B0503020204020204" charset="-122"/>
                <a:cs typeface="Times New Roman" panose="02020603050405020304" pitchFamily="18" charset="0"/>
              </a:rPr>
              <a:t>2</a:t>
            </a:r>
            <a:r>
              <a:rPr lang="zh-CN" altLang="en-US" sz="2400">
                <a:latin typeface="微软雅黑" panose="020B0503020204020204" charset="-122"/>
                <a:ea typeface="微软雅黑" panose="020B0503020204020204" charset="-122"/>
                <a:cs typeface="Times New Roman" panose="02020603050405020304" pitchFamily="18" charset="0"/>
              </a:rPr>
              <a:t>～</a:t>
            </a:r>
            <a:r>
              <a:rPr lang="en-US" altLang="zh-CN" sz="2400">
                <a:latin typeface="微软雅黑" panose="020B0503020204020204" charset="-122"/>
                <a:ea typeface="微软雅黑" panose="020B0503020204020204" charset="-122"/>
                <a:cs typeface="Times New Roman" panose="02020603050405020304" pitchFamily="18" charset="0"/>
              </a:rPr>
              <a:t>3</a:t>
            </a:r>
            <a:r>
              <a:rPr lang="zh-CN" altLang="en-US" sz="2400">
                <a:latin typeface="微软雅黑" panose="020B0503020204020204" charset="-122"/>
                <a:ea typeface="微软雅黑" panose="020B0503020204020204" charset="-122"/>
                <a:cs typeface="Times New Roman" panose="02020603050405020304" pitchFamily="18" charset="0"/>
              </a:rPr>
              <a:t>名相关专家领导来校举办科研讲座。</a:t>
            </a:r>
            <a:endParaRPr lang="en-US" altLang="zh-CN" sz="24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08940" y="970280"/>
            <a:ext cx="8314690" cy="5171440"/>
          </a:xfrm>
          <a:prstGeom prst="rect">
            <a:avLst/>
          </a:prstGeom>
          <a:noFill/>
          <a:ln w="9525">
            <a:noFill/>
            <a:miter lim="800000"/>
          </a:ln>
        </p:spPr>
        <p:txBody>
          <a:bodyPr wrap="square" anchor="ctr">
            <a:spAutoFit/>
          </a:bodyPr>
          <a:lstStyle/>
          <a:p>
            <a:pPr>
              <a:lnSpc>
                <a:spcPts val="4000"/>
              </a:lnSpc>
            </a:pPr>
            <a:r>
              <a:rPr lang="en-US" altLang="zh-CN" sz="2800" b="1">
                <a:latin typeface="仿宋" panose="02010609060101010101" charset="-122"/>
                <a:ea typeface="仿宋" panose="02010609060101010101" charset="-122"/>
                <a:cs typeface="Times New Roman" panose="02020603050405020304" pitchFamily="18" charset="0"/>
              </a:rPr>
              <a:t>   </a:t>
            </a:r>
            <a:r>
              <a:rPr lang="en-US" altLang="zh-CN" sz="2400" b="1">
                <a:latin typeface="仿宋" panose="02010609060101010101" charset="-122"/>
                <a:ea typeface="仿宋" panose="02010609060101010101" charset="-122"/>
                <a:cs typeface="Times New Roman" panose="02020603050405020304" pitchFamily="18" charset="0"/>
              </a:rPr>
              <a:t> </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六、继续加强体育课部的各项建设</a:t>
            </a:r>
            <a:r>
              <a:rPr lang="zh-CN" altLang="en-US" sz="2400">
                <a:solidFill>
                  <a:srgbClr val="0000FF"/>
                </a:solidFill>
                <a:latin typeface="微软雅黑" panose="020B0503020204020204" charset="-122"/>
                <a:ea typeface="微软雅黑" panose="020B0503020204020204" charset="-122"/>
                <a:cs typeface="Times New Roman" panose="02020603050405020304" pitchFamily="18" charset="0"/>
              </a:rPr>
              <a:t>（详见体育部工作要点）</a:t>
            </a:r>
            <a:endParaRPr lang="zh-CN" altLang="en-US" sz="2400">
              <a:solidFill>
                <a:srgbClr val="0000FF"/>
              </a:solidFill>
              <a:latin typeface="微软雅黑" panose="020B0503020204020204" charset="-122"/>
              <a:ea typeface="微软雅黑" panose="020B0503020204020204" charset="-122"/>
              <a:cs typeface="Times New Roman" panose="02020603050405020304" pitchFamily="18" charset="0"/>
            </a:endParaRPr>
          </a:p>
          <a:p>
            <a:pPr eaLnBrk="0" hangingPunct="0">
              <a:lnSpc>
                <a:spcPts val="4000"/>
              </a:lnSpc>
            </a:pPr>
            <a:r>
              <a:rPr lang="zh-CN" altLang="en-US" sz="2400">
                <a:latin typeface="微软雅黑" panose="020B0503020204020204" charset="-122"/>
                <a:ea typeface="微软雅黑" panose="020B0503020204020204" charset="-122"/>
                <a:cs typeface="Times New Roman" panose="02020603050405020304" pitchFamily="18" charset="0"/>
              </a:rPr>
              <a:t>    继续保持和发扬我们已经培育和发展起来的篮球、足球、体育舞蹈、健美操等项目的教学优势，不断提高体育教育教学和运动水平。</a:t>
            </a:r>
            <a:endParaRPr lang="zh-CN" altLang="en-US" sz="2400">
              <a:latin typeface="微软雅黑" panose="020B0503020204020204" charset="-122"/>
              <a:ea typeface="微软雅黑" panose="020B0503020204020204" charset="-122"/>
              <a:cs typeface="Times New Roman" panose="02020603050405020304" pitchFamily="18" charset="0"/>
            </a:endParaRPr>
          </a:p>
          <a:p>
            <a:pPr eaLnBrk="0" hangingPunct="0">
              <a:lnSpc>
                <a:spcPts val="4000"/>
              </a:lnSpc>
            </a:pPr>
            <a:r>
              <a:rPr lang="zh-CN" altLang="en-US" sz="2400">
                <a:latin typeface="微软雅黑" panose="020B0503020204020204" charset="-122"/>
                <a:ea typeface="微软雅黑" panose="020B0503020204020204" charset="-122"/>
                <a:cs typeface="Times New Roman" panose="02020603050405020304" pitchFamily="18" charset="0"/>
              </a:rPr>
              <a:t>   （一）根据学院的要求做好我院大学体育课程的各项教学任务、期中检查等全过程的工作。坚持对特殊学生开设体育健康课教学。</a:t>
            </a:r>
            <a:endParaRPr lang="zh-CN" altLang="en-US" sz="2400">
              <a:latin typeface="微软雅黑" panose="020B0503020204020204" charset="-122"/>
              <a:ea typeface="微软雅黑" panose="020B0503020204020204" charset="-122"/>
              <a:cs typeface="Times New Roman" panose="02020603050405020304" pitchFamily="18" charset="0"/>
            </a:endParaRPr>
          </a:p>
          <a:p>
            <a:pPr eaLnBrk="0" hangingPunct="0">
              <a:lnSpc>
                <a:spcPts val="4000"/>
              </a:lnSpc>
            </a:pPr>
            <a:r>
              <a:rPr lang="zh-CN" altLang="en-US" sz="2400">
                <a:latin typeface="微软雅黑" panose="020B0503020204020204" charset="-122"/>
                <a:ea typeface="微软雅黑" panose="020B0503020204020204" charset="-122"/>
                <a:cs typeface="Times New Roman" panose="02020603050405020304" pitchFamily="18" charset="0"/>
              </a:rPr>
              <a:t>   （二）坚持新课标下体育教学改革工作，推行“</a:t>
            </a:r>
            <a:r>
              <a:rPr lang="en-US" altLang="zh-CN" sz="2400" u="sng">
                <a:solidFill>
                  <a:srgbClr val="FF0000"/>
                </a:solidFill>
                <a:latin typeface="微软雅黑" panose="020B0503020204020204" charset="-122"/>
                <a:ea typeface="微软雅黑" panose="020B0503020204020204" charset="-122"/>
                <a:cs typeface="Times New Roman" panose="02020603050405020304" pitchFamily="18" charset="0"/>
              </a:rPr>
              <a:t>1+3</a:t>
            </a:r>
            <a:r>
              <a:rPr lang="zh-CN" altLang="en-US" sz="2400" u="sng">
                <a:solidFill>
                  <a:srgbClr val="FF0000"/>
                </a:solidFill>
                <a:latin typeface="微软雅黑" panose="020B0503020204020204" charset="-122"/>
                <a:ea typeface="微软雅黑" panose="020B0503020204020204" charset="-122"/>
                <a:cs typeface="Times New Roman" panose="02020603050405020304" pitchFamily="18" charset="0"/>
              </a:rPr>
              <a:t>体育教学模式</a:t>
            </a:r>
            <a:r>
              <a:rPr lang="zh-CN" altLang="en-US" sz="2400">
                <a:latin typeface="微软雅黑" panose="020B0503020204020204" charset="-122"/>
                <a:ea typeface="微软雅黑" panose="020B0503020204020204" charset="-122"/>
                <a:cs typeface="Times New Roman" panose="02020603050405020304" pitchFamily="18" charset="0"/>
              </a:rPr>
              <a:t>”，筹划增设针对全院学生体育选修课程。</a:t>
            </a:r>
            <a:endParaRPr lang="zh-CN" altLang="en-US" sz="24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36513" y="1148715"/>
            <a:ext cx="9324976" cy="4846320"/>
          </a:xfrm>
          <a:prstGeom prst="rect">
            <a:avLst/>
          </a:prstGeom>
          <a:noFill/>
          <a:ln w="9525">
            <a:noFill/>
            <a:miter lim="800000"/>
          </a:ln>
        </p:spPr>
        <p:txBody>
          <a:bodyPr anchor="ctr">
            <a:spAutoFit/>
          </a:bodyPr>
          <a:lstStyle/>
          <a:p>
            <a:pPr indent="355600">
              <a:lnSpc>
                <a:spcPct val="150000"/>
              </a:lnSpc>
            </a:pPr>
            <a:r>
              <a:rPr lang="zh-CN" altLang="en-US" sz="2600">
                <a:solidFill>
                  <a:srgbClr val="FF0000"/>
                </a:solidFill>
                <a:latin typeface="微软雅黑" panose="020B0503020204020204" charset="-122"/>
                <a:ea typeface="微软雅黑" panose="020B0503020204020204" charset="-122"/>
                <a:cs typeface="Times New Roman" panose="02020603050405020304" pitchFamily="18" charset="0"/>
              </a:rPr>
              <a:t>（</a:t>
            </a:r>
            <a:r>
              <a:rPr lang="zh-CN" altLang="en-US" sz="2600">
                <a:solidFill>
                  <a:srgbClr val="FF0000"/>
                </a:solidFill>
                <a:latin typeface="微软雅黑" panose="020B0503020204020204" charset="-122"/>
                <a:ea typeface="微软雅黑" panose="020B0503020204020204" charset="-122"/>
                <a:cs typeface="Times New Roman" panose="02020603050405020304" pitchFamily="18" charset="0"/>
              </a:rPr>
              <a:t>三）</a:t>
            </a:r>
            <a:r>
              <a:rPr lang="zh-CN" altLang="en-US" sz="2600">
                <a:latin typeface="微软雅黑" panose="020B0503020204020204" charset="-122"/>
                <a:ea typeface="微软雅黑" panose="020B0503020204020204" charset="-122"/>
                <a:cs typeface="Times New Roman" panose="02020603050405020304" pitchFamily="18" charset="0"/>
              </a:rPr>
              <a:t>筹划召开学院第十一届大学生田径运动会，按时完成筹备、编排、举办等工作。</a:t>
            </a:r>
            <a:endParaRPr lang="zh-CN" altLang="en-US" sz="2600">
              <a:latin typeface="微软雅黑" panose="020B0503020204020204" charset="-122"/>
              <a:ea typeface="微软雅黑" panose="020B0503020204020204" charset="-122"/>
              <a:cs typeface="Times New Roman" panose="02020603050405020304" pitchFamily="18" charset="0"/>
            </a:endParaRPr>
          </a:p>
          <a:p>
            <a:pPr indent="355600" eaLnBrk="0" hangingPunct="0">
              <a:lnSpc>
                <a:spcPct val="150000"/>
              </a:lnSpc>
            </a:pPr>
            <a:r>
              <a:rPr lang="zh-CN" altLang="en-US" sz="2600">
                <a:solidFill>
                  <a:srgbClr val="FF0000"/>
                </a:solidFill>
                <a:latin typeface="微软雅黑" panose="020B0503020204020204" charset="-122"/>
                <a:ea typeface="微软雅黑" panose="020B0503020204020204" charset="-122"/>
                <a:cs typeface="Times New Roman" panose="02020603050405020304" pitchFamily="18" charset="0"/>
              </a:rPr>
              <a:t>（四）</a:t>
            </a:r>
            <a:r>
              <a:rPr lang="zh-CN" altLang="en-US" sz="2600">
                <a:latin typeface="微软雅黑" panose="020B0503020204020204" charset="-122"/>
                <a:ea typeface="微软雅黑" panose="020B0503020204020204" charset="-122"/>
                <a:cs typeface="Times New Roman" panose="02020603050405020304" pitchFamily="18" charset="0"/>
              </a:rPr>
              <a:t>推进“</a:t>
            </a:r>
            <a:r>
              <a:rPr lang="zh-CN" altLang="en-US" sz="2600" u="sng">
                <a:solidFill>
                  <a:srgbClr val="FF0000"/>
                </a:solidFill>
                <a:latin typeface="微软雅黑" panose="020B0503020204020204" charset="-122"/>
                <a:ea typeface="微软雅黑" panose="020B0503020204020204" charset="-122"/>
                <a:cs typeface="Times New Roman" panose="02020603050405020304" pitchFamily="18" charset="0"/>
              </a:rPr>
              <a:t>大院队</a:t>
            </a:r>
            <a:r>
              <a:rPr lang="zh-CN" altLang="en-US" sz="2600">
                <a:latin typeface="微软雅黑" panose="020B0503020204020204" charset="-122"/>
                <a:ea typeface="微软雅黑" panose="020B0503020204020204" charset="-122"/>
                <a:cs typeface="Times New Roman" panose="02020603050405020304" pitchFamily="18" charset="0"/>
              </a:rPr>
              <a:t>”发展规划，将我院代表队的各项工作规范化管理，从前期训练计划到训练备赛至比赛宣传等工作。</a:t>
            </a:r>
            <a:endParaRPr lang="zh-CN" altLang="en-US" sz="2600">
              <a:latin typeface="微软雅黑" panose="020B0503020204020204" charset="-122"/>
              <a:ea typeface="微软雅黑" panose="020B0503020204020204" charset="-122"/>
              <a:cs typeface="Times New Roman" panose="02020603050405020304" pitchFamily="18" charset="0"/>
            </a:endParaRPr>
          </a:p>
          <a:p>
            <a:pPr indent="355600" eaLnBrk="0" hangingPunct="0">
              <a:lnSpc>
                <a:spcPct val="150000"/>
              </a:lnSpc>
            </a:pPr>
            <a:r>
              <a:rPr lang="zh-CN" altLang="en-US" sz="2600">
                <a:solidFill>
                  <a:srgbClr val="FF0000"/>
                </a:solidFill>
                <a:latin typeface="微软雅黑" panose="020B0503020204020204" charset="-122"/>
                <a:ea typeface="微软雅黑" panose="020B0503020204020204" charset="-122"/>
                <a:cs typeface="Times New Roman" panose="02020603050405020304" pitchFamily="18" charset="0"/>
              </a:rPr>
              <a:t>（五）</a:t>
            </a:r>
            <a:r>
              <a:rPr lang="zh-CN" altLang="en-US" sz="2600">
                <a:latin typeface="微软雅黑" panose="020B0503020204020204" charset="-122"/>
                <a:ea typeface="微软雅黑" panose="020B0503020204020204" charset="-122"/>
                <a:cs typeface="Times New Roman" panose="02020603050405020304" pitchFamily="18" charset="0"/>
              </a:rPr>
              <a:t>加强体质测试与健康咨询中心建设，筹备</a:t>
            </a:r>
            <a:r>
              <a:rPr lang="en-US" altLang="zh-CN" sz="2600">
                <a:latin typeface="微软雅黑" panose="020B0503020204020204" charset="-122"/>
                <a:ea typeface="微软雅黑" panose="020B0503020204020204" charset="-122"/>
                <a:cs typeface="Times New Roman" panose="02020603050405020304" pitchFamily="18" charset="0"/>
              </a:rPr>
              <a:t>2016</a:t>
            </a:r>
            <a:r>
              <a:rPr lang="zh-CN" altLang="en-US" sz="2600">
                <a:latin typeface="微软雅黑" panose="020B0503020204020204" charset="-122"/>
                <a:ea typeface="微软雅黑" panose="020B0503020204020204" charset="-122"/>
                <a:cs typeface="Times New Roman" panose="02020603050405020304" pitchFamily="18" charset="0"/>
              </a:rPr>
              <a:t>年度全院大学生体质测试工作与数据上报工作。</a:t>
            </a:r>
            <a:endParaRPr lang="zh-CN" altLang="en-US" sz="2600">
              <a:latin typeface="微软雅黑" panose="020B0503020204020204" charset="-122"/>
              <a:ea typeface="微软雅黑" panose="020B0503020204020204" charset="-122"/>
              <a:cs typeface="Times New Roman" panose="02020603050405020304" pitchFamily="18" charset="0"/>
            </a:endParaRPr>
          </a:p>
          <a:p>
            <a:pPr indent="355600" eaLnBrk="0" hangingPunct="0">
              <a:lnSpc>
                <a:spcPct val="150000"/>
              </a:lnSpc>
            </a:pPr>
            <a:r>
              <a:rPr lang="zh-CN" altLang="en-US" sz="2600">
                <a:solidFill>
                  <a:srgbClr val="FF0000"/>
                </a:solidFill>
                <a:latin typeface="微软雅黑" panose="020B0503020204020204" charset="-122"/>
                <a:ea typeface="微软雅黑" panose="020B0503020204020204" charset="-122"/>
                <a:cs typeface="Times New Roman" panose="02020603050405020304" pitchFamily="18" charset="0"/>
              </a:rPr>
              <a:t>（六）</a:t>
            </a:r>
            <a:r>
              <a:rPr lang="zh-CN" altLang="en-US" sz="2600">
                <a:latin typeface="微软雅黑" panose="020B0503020204020204" charset="-122"/>
                <a:ea typeface="微软雅黑" panose="020B0503020204020204" charset="-122"/>
                <a:cs typeface="Times New Roman" panose="02020603050405020304" pitchFamily="18" charset="0"/>
              </a:rPr>
              <a:t>继续组织好校工会组织的各项活动。</a:t>
            </a:r>
            <a:endParaRPr lang="zh-CN" altLang="en-US" sz="2600">
              <a:latin typeface="微软雅黑" panose="020B0503020204020204" charset="-122"/>
              <a:ea typeface="微软雅黑" panose="020B0503020204020204" charset="-122"/>
              <a:cs typeface="Times New Roman" panose="02020603050405020304" pitchFamily="18" charset="0"/>
            </a:endParaRPr>
          </a:p>
          <a:p>
            <a:pPr indent="355600" eaLnBrk="0" hangingPunct="0">
              <a:lnSpc>
                <a:spcPct val="150000"/>
              </a:lnSpc>
            </a:pPr>
            <a:r>
              <a:rPr lang="zh-CN" altLang="en-US" sz="2600">
                <a:solidFill>
                  <a:srgbClr val="FF0000"/>
                </a:solidFill>
                <a:latin typeface="微软雅黑" panose="020B0503020204020204" charset="-122"/>
                <a:ea typeface="微软雅黑" panose="020B0503020204020204" charset="-122"/>
                <a:cs typeface="Times New Roman" panose="02020603050405020304" pitchFamily="18" charset="0"/>
              </a:rPr>
              <a:t>（七）</a:t>
            </a:r>
            <a:r>
              <a:rPr lang="zh-CN" altLang="en-US" sz="2600">
                <a:latin typeface="微软雅黑" panose="020B0503020204020204" charset="-122"/>
                <a:ea typeface="微软雅黑" panose="020B0503020204020204" charset="-122"/>
                <a:cs typeface="Times New Roman" panose="02020603050405020304" pitchFamily="18" charset="0"/>
              </a:rPr>
              <a:t>加强制度建设。 </a:t>
            </a:r>
            <a:endParaRPr lang="zh-CN" altLang="en-US" sz="26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内容占位符 2"/>
          <p:cNvSpPr>
            <a:spLocks noGrp="1"/>
          </p:cNvSpPr>
          <p:nvPr>
            <p:ph idx="1"/>
          </p:nvPr>
        </p:nvSpPr>
        <p:spPr>
          <a:xfrm>
            <a:off x="457200" y="1125538"/>
            <a:ext cx="8229600" cy="4525962"/>
          </a:xfrm>
        </p:spPr>
        <p:txBody>
          <a:bodyPr/>
          <a:lstStyle/>
          <a:p>
            <a:pPr marL="0" indent="0" eaLnBrk="1" latinLnBrk="0" hangingPunct="1">
              <a:lnSpc>
                <a:spcPts val="3280"/>
              </a:lnSpc>
              <a:spcBef>
                <a:spcPts val="0"/>
              </a:spcBef>
              <a:buFont typeface="Arial" panose="020B0604020202020204" pitchFamily="34" charset="0"/>
              <a:buNone/>
            </a:pPr>
            <a:r>
              <a:rPr lang="zh-CN" altLang="en-US" sz="2800" smtClean="0">
                <a:latin typeface="华文新魏" panose="02010800040101010101" pitchFamily="2" charset="-122"/>
                <a:ea typeface="华文新魏" panose="02010800040101010101" pitchFamily="2" charset="-122"/>
              </a:rPr>
              <a:t>        </a:t>
            </a:r>
            <a:r>
              <a:rPr lang="zh-CN" altLang="en-US" sz="2400" smtClean="0">
                <a:latin typeface="微软雅黑" panose="020B0503020204020204" charset="-122"/>
                <a:ea typeface="微软雅黑" panose="020B0503020204020204" charset="-122"/>
              </a:rPr>
              <a:t>马克思主义学院 </a:t>
            </a:r>
            <a:r>
              <a:rPr lang="en-US" altLang="zh-CN" sz="2400" smtClean="0">
                <a:latin typeface="微软雅黑" panose="020B0503020204020204" charset="-122"/>
                <a:ea typeface="微软雅黑" panose="020B0503020204020204" charset="-122"/>
              </a:rPr>
              <a:t>2017</a:t>
            </a:r>
            <a:r>
              <a:rPr lang="zh-CN" altLang="en-US" sz="2400" smtClean="0">
                <a:latin typeface="微软雅黑" panose="020B0503020204020204" charset="-122"/>
                <a:ea typeface="微软雅黑" panose="020B0503020204020204" charset="-122"/>
              </a:rPr>
              <a:t>年</a:t>
            </a:r>
            <a:r>
              <a:rPr lang="zh-CN" altLang="en-US" sz="2400" smtClean="0">
                <a:solidFill>
                  <a:srgbClr val="FF0000"/>
                </a:solidFill>
                <a:latin typeface="微软雅黑" panose="020B0503020204020204" charset="-122"/>
                <a:ea typeface="微软雅黑" panose="020B0503020204020204" charset="-122"/>
              </a:rPr>
              <a:t>指导思想和目标是</a:t>
            </a:r>
            <a:r>
              <a:rPr lang="zh-CN" altLang="en-US" sz="2400" smtClean="0">
                <a:latin typeface="微软雅黑" panose="020B0503020204020204" charset="-122"/>
                <a:ea typeface="微软雅黑" panose="020B0503020204020204" charset="-122"/>
              </a:rPr>
              <a:t>：以马克思列宁主义、毛泽东思想和中国特色社会主义理论为指导，</a:t>
            </a:r>
            <a:r>
              <a:rPr lang="zh-CN" altLang="en-US" sz="2400" u="sng" smtClean="0">
                <a:solidFill>
                  <a:schemeClr val="tx1"/>
                </a:solidFill>
                <a:latin typeface="微软雅黑" panose="020B0503020204020204" charset="-122"/>
                <a:ea typeface="微软雅黑" panose="020B0503020204020204" charset="-122"/>
              </a:rPr>
              <a:t>认真贯彻</a:t>
            </a:r>
            <a:r>
              <a:rPr lang="zh-CN" altLang="en-US" sz="2400" smtClean="0">
                <a:solidFill>
                  <a:schemeClr val="tx1"/>
                </a:solidFill>
                <a:latin typeface="微软雅黑" panose="020B0503020204020204" charset="-122"/>
                <a:ea typeface="微软雅黑" panose="020B0503020204020204" charset="-122"/>
              </a:rPr>
              <a:t>以习近平同志为核心的党中央治国理政的战略部署，</a:t>
            </a:r>
            <a:r>
              <a:rPr lang="zh-CN" altLang="en-US" sz="2400" u="sng" smtClean="0">
                <a:solidFill>
                  <a:schemeClr val="tx1"/>
                </a:solidFill>
                <a:latin typeface="微软雅黑" panose="020B0503020204020204" charset="-122"/>
                <a:ea typeface="微软雅黑" panose="020B0503020204020204" charset="-122"/>
              </a:rPr>
              <a:t>全面贯彻落实</a:t>
            </a:r>
            <a:r>
              <a:rPr lang="zh-CN" altLang="en-US" sz="2400" smtClean="0">
                <a:latin typeface="微软雅黑" panose="020B0503020204020204" charset="-122"/>
                <a:ea typeface="微软雅黑" panose="020B0503020204020204" charset="-122"/>
              </a:rPr>
              <a:t>教育部</a:t>
            </a:r>
            <a:r>
              <a:rPr lang="en-US" altLang="zh-CN" sz="2400" smtClean="0">
                <a:solidFill>
                  <a:srgbClr val="FF0000"/>
                </a:solidFill>
                <a:latin typeface="微软雅黑" panose="020B0503020204020204" charset="-122"/>
                <a:ea typeface="微软雅黑" panose="020B0503020204020204" charset="-122"/>
              </a:rPr>
              <a:t>《</a:t>
            </a:r>
            <a:r>
              <a:rPr lang="zh-CN" altLang="en-US" sz="2400" smtClean="0">
                <a:solidFill>
                  <a:srgbClr val="FF0000"/>
                </a:solidFill>
                <a:latin typeface="微软雅黑" panose="020B0503020204020204" charset="-122"/>
                <a:ea typeface="微软雅黑" panose="020B0503020204020204" charset="-122"/>
              </a:rPr>
              <a:t>高等学校思想政治理论课建设标准（暂行）</a:t>
            </a:r>
            <a:r>
              <a:rPr lang="en-US" altLang="zh-CN" sz="2400" smtClean="0">
                <a:latin typeface="微软雅黑" panose="020B0503020204020204" charset="-122"/>
                <a:ea typeface="微软雅黑" panose="020B0503020204020204" charset="-122"/>
              </a:rPr>
              <a:t>》</a:t>
            </a:r>
            <a:r>
              <a:rPr lang="zh-CN" altLang="en-US" sz="2400" smtClean="0">
                <a:latin typeface="微软雅黑" panose="020B0503020204020204" charset="-122"/>
                <a:ea typeface="微软雅黑" panose="020B0503020204020204" charset="-122"/>
              </a:rPr>
              <a:t>和中宣部、教育部</a:t>
            </a:r>
            <a:r>
              <a:rPr lang="en-US" altLang="zh-CN" sz="2400" smtClean="0">
                <a:latin typeface="微软雅黑" panose="020B0503020204020204" charset="-122"/>
                <a:ea typeface="微软雅黑" panose="020B0503020204020204" charset="-122"/>
              </a:rPr>
              <a:t>《</a:t>
            </a:r>
            <a:r>
              <a:rPr lang="zh-CN" altLang="en-US" sz="2400" smtClean="0">
                <a:latin typeface="微软雅黑" panose="020B0503020204020204" charset="-122"/>
                <a:ea typeface="微软雅黑" panose="020B0503020204020204" charset="-122"/>
              </a:rPr>
              <a:t>普通高校思想政治理论课建设体系创新计划</a:t>
            </a:r>
            <a:r>
              <a:rPr lang="en-US" altLang="zh-CN" sz="2400" smtClean="0">
                <a:latin typeface="微软雅黑" panose="020B0503020204020204" charset="-122"/>
                <a:ea typeface="微软雅黑" panose="020B0503020204020204" charset="-122"/>
              </a:rPr>
              <a:t>》</a:t>
            </a:r>
            <a:r>
              <a:rPr lang="zh-CN" altLang="en-US" sz="2400" smtClean="0">
                <a:latin typeface="微软雅黑" panose="020B0503020204020204" charset="-122"/>
                <a:ea typeface="微软雅黑" panose="020B0503020204020204" charset="-122"/>
              </a:rPr>
              <a:t>及</a:t>
            </a:r>
            <a:r>
              <a:rPr lang="en-US" altLang="zh-CN" sz="2400" smtClean="0">
                <a:latin typeface="微软雅黑" panose="020B0503020204020204" charset="-122"/>
                <a:ea typeface="微软雅黑" panose="020B0503020204020204" charset="-122"/>
              </a:rPr>
              <a:t>《</a:t>
            </a:r>
            <a:r>
              <a:rPr lang="zh-CN" altLang="en-US" sz="2400" smtClean="0">
                <a:latin typeface="微软雅黑" panose="020B0503020204020204" charset="-122"/>
                <a:ea typeface="微软雅黑" panose="020B0503020204020204" charset="-122"/>
              </a:rPr>
              <a:t>国家学生体质健康标准</a:t>
            </a:r>
            <a:r>
              <a:rPr lang="en-US" altLang="zh-CN" sz="2400" smtClean="0">
                <a:latin typeface="微软雅黑" panose="020B0503020204020204" charset="-122"/>
                <a:ea typeface="微软雅黑" panose="020B0503020204020204" charset="-122"/>
              </a:rPr>
              <a:t>》</a:t>
            </a:r>
            <a:r>
              <a:rPr lang="zh-CN" altLang="en-US" sz="2400" smtClean="0">
                <a:latin typeface="微软雅黑" panose="020B0503020204020204" charset="-122"/>
                <a:ea typeface="微软雅黑" panose="020B0503020204020204" charset="-122"/>
              </a:rPr>
              <a:t>，</a:t>
            </a:r>
            <a:r>
              <a:rPr lang="zh-CN" altLang="en-US" sz="2400" smtClean="0">
                <a:solidFill>
                  <a:srgbClr val="0000FF"/>
                </a:solidFill>
                <a:latin typeface="微软雅黑" panose="020B0503020204020204" charset="-122"/>
                <a:ea typeface="微软雅黑" panose="020B0503020204020204" charset="-122"/>
              </a:rPr>
              <a:t>特别是认真学习贯彻党中央、国务院最近颁布的《关于加强和改进新形势下高校思想政治工作的意见》，加强马克思主义学院建设，</a:t>
            </a:r>
            <a:r>
              <a:rPr lang="zh-CN" altLang="en-US" sz="2400" smtClean="0">
                <a:latin typeface="微软雅黑" panose="020B0503020204020204" charset="-122"/>
                <a:ea typeface="微软雅黑" panose="020B0503020204020204" charset="-122"/>
              </a:rPr>
              <a:t>大力提升教学科研和管理水平，促进学院工作健康发展，为实现</a:t>
            </a:r>
            <a:r>
              <a:rPr lang="en-US" altLang="zh-CN" sz="2400" u="sng" smtClean="0">
                <a:solidFill>
                  <a:srgbClr val="FF0000"/>
                </a:solidFill>
                <a:latin typeface="微软雅黑" panose="020B0503020204020204" charset="-122"/>
                <a:ea typeface="微软雅黑" panose="020B0503020204020204" charset="-122"/>
              </a:rPr>
              <a:t>3-5</a:t>
            </a:r>
            <a:r>
              <a:rPr lang="zh-CN" altLang="en-US" sz="2400" u="sng" smtClean="0">
                <a:solidFill>
                  <a:srgbClr val="FF0000"/>
                </a:solidFill>
                <a:latin typeface="微软雅黑" panose="020B0503020204020204" charset="-122"/>
                <a:ea typeface="微软雅黑" panose="020B0503020204020204" charset="-122"/>
              </a:rPr>
              <a:t>年</a:t>
            </a:r>
            <a:r>
              <a:rPr lang="zh-CN" altLang="en-US" sz="2400" smtClean="0">
                <a:latin typeface="微软雅黑" panose="020B0503020204020204" charset="-122"/>
                <a:ea typeface="微软雅黑" panose="020B0503020204020204" charset="-122"/>
              </a:rPr>
              <a:t>走在全省同类高校马克思主义学院前列的</a:t>
            </a:r>
            <a:r>
              <a:rPr lang="zh-CN" altLang="en-US" sz="2400" smtClean="0">
                <a:solidFill>
                  <a:srgbClr val="FF0000"/>
                </a:solidFill>
                <a:latin typeface="微软雅黑" panose="020B0503020204020204" charset="-122"/>
                <a:ea typeface="微软雅黑" panose="020B0503020204020204" charset="-122"/>
              </a:rPr>
              <a:t>目标</a:t>
            </a:r>
            <a:r>
              <a:rPr lang="zh-CN" altLang="en-US" sz="2400" smtClean="0">
                <a:latin typeface="微软雅黑" panose="020B0503020204020204" charset="-122"/>
                <a:ea typeface="微软雅黑" panose="020B0503020204020204" charset="-122"/>
              </a:rPr>
              <a:t>打下坚实基础，</a:t>
            </a:r>
            <a:r>
              <a:rPr lang="zh-CN" altLang="en-US" sz="2400" smtClean="0">
                <a:solidFill>
                  <a:srgbClr val="FF0000"/>
                </a:solidFill>
                <a:latin typeface="微软雅黑" panose="020B0503020204020204" charset="-122"/>
                <a:ea typeface="微软雅黑" panose="020B0503020204020204" charset="-122"/>
              </a:rPr>
              <a:t>以优异成绩迎接党的十九大胜利召开。</a:t>
            </a:r>
            <a:endParaRPr lang="zh-CN" altLang="en-US" sz="2400" smtClean="0">
              <a:solidFill>
                <a:srgbClr val="FF0000"/>
              </a:solidFill>
              <a:latin typeface="微软雅黑" panose="020B0503020204020204" charset="-122"/>
              <a:ea typeface="微软雅黑" panose="020B0503020204020204" charset="-122"/>
            </a:endParaRPr>
          </a:p>
          <a:p>
            <a:pPr marL="0" indent="0" eaLnBrk="1" hangingPunct="1">
              <a:buFont typeface="Arial" panose="020B0604020202020204" pitchFamily="34" charset="0"/>
              <a:buNone/>
            </a:pPr>
            <a:endParaRPr lang="zh-CN" altLang="en-US" sz="2400" smtClean="0">
              <a:solidFill>
                <a:srgbClr val="FF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1430338"/>
            <a:ext cx="9144000" cy="3543300"/>
          </a:xfrm>
          <a:prstGeom prst="rect">
            <a:avLst/>
          </a:prstGeom>
          <a:noFill/>
          <a:ln w="9525">
            <a:noFill/>
            <a:miter lim="800000"/>
          </a:ln>
        </p:spPr>
        <p:txBody>
          <a:bodyPr anchor="ctr">
            <a:spAutoFit/>
          </a:bodyPr>
          <a:lstStyle/>
          <a:p>
            <a:pPr>
              <a:lnSpc>
                <a:spcPct val="150000"/>
              </a:lnSpc>
            </a:pPr>
            <a:r>
              <a:rPr lang="en-US" altLang="zh-CN" sz="2800" b="1">
                <a:latin typeface="仿宋" panose="02010609060101010101" charset="-122"/>
                <a:ea typeface="仿宋" panose="02010609060101010101" charset="-122"/>
                <a:cs typeface="Times New Roman" panose="02020603050405020304" pitchFamily="18" charset="0"/>
              </a:rPr>
              <a:t>    </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rPr>
              <a:t>七、加大教师队伍建设力度，制定和实施“双师型”计划，继续提升教师队伍学历结构和高级职称比例</a:t>
            </a:r>
            <a:endPar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600" b="1">
                <a:latin typeface="仿宋" panose="02010609060101010101" charset="-122"/>
                <a:ea typeface="仿宋" panose="02010609060101010101" charset="-122"/>
                <a:cs typeface="Times New Roman" panose="02020603050405020304" pitchFamily="18" charset="0"/>
              </a:rPr>
              <a:t>   </a:t>
            </a:r>
            <a:r>
              <a:rPr lang="zh-CN" altLang="en-US" sz="2600">
                <a:solidFill>
                  <a:srgbClr val="0000FF"/>
                </a:solidFill>
                <a:latin typeface="微软雅黑" panose="020B0503020204020204" charset="-122"/>
                <a:ea typeface="微软雅黑" panose="020B0503020204020204" charset="-122"/>
                <a:cs typeface="Times New Roman" panose="02020603050405020304" pitchFamily="18" charset="0"/>
              </a:rPr>
              <a:t>（一）落实高职称教师对青年教师传帮带措施</a:t>
            </a:r>
            <a:endParaRPr lang="zh-CN" altLang="en-US" sz="26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300">
                <a:latin typeface="微软雅黑" panose="020B0503020204020204" charset="-122"/>
                <a:ea typeface="微软雅黑" panose="020B0503020204020204" charset="-122"/>
                <a:cs typeface="Times New Roman" panose="02020603050405020304" pitchFamily="18" charset="0"/>
              </a:rPr>
              <a:t>    加强教师队伍的建设，进一步落实高职称教师对青年教师传帮带措施，着力培养一批中青年学科带头人和骨干教师，普遍提高教师队伍整体素质和教学科研能力。 </a:t>
            </a:r>
            <a:endParaRPr lang="zh-CN" altLang="en-US" sz="23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863759"/>
            <a:ext cx="9144000" cy="5417820"/>
          </a:xfrm>
          <a:prstGeom prst="rect">
            <a:avLst/>
          </a:prstGeom>
          <a:noFill/>
          <a:ln w="9525">
            <a:noFill/>
            <a:miter lim="800000"/>
          </a:ln>
        </p:spPr>
        <p:txBody>
          <a:bodyPr anchor="ctr">
            <a:spAutoFit/>
          </a:bodyPr>
          <a:lstStyle/>
          <a:p>
            <a:pPr>
              <a:lnSpc>
                <a:spcPct val="150000"/>
              </a:lnSpc>
            </a:pPr>
            <a:r>
              <a:rPr lang="zh-CN" altLang="en-US" sz="2600" b="1">
                <a:latin typeface="仿宋" panose="02010609060101010101" charset="-122"/>
                <a:ea typeface="仿宋" panose="02010609060101010101" charset="-122"/>
                <a:cs typeface="Times New Roman" panose="02020603050405020304" pitchFamily="18" charset="0"/>
              </a:rPr>
              <a:t>   </a:t>
            </a:r>
            <a:r>
              <a:rPr lang="zh-CN" altLang="en-US" sz="2600">
                <a:solidFill>
                  <a:srgbClr val="FF0000"/>
                </a:solidFill>
                <a:latin typeface="微软雅黑" panose="020B0503020204020204" charset="-122"/>
                <a:ea typeface="微软雅黑" panose="020B0503020204020204" charset="-122"/>
                <a:cs typeface="Times New Roman" panose="02020603050405020304" pitchFamily="18" charset="0"/>
              </a:rPr>
              <a:t>（二）加大教师培养力度</a:t>
            </a:r>
            <a:endParaRPr lang="en-US" altLang="zh-CN" sz="26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300">
                <a:latin typeface="微软雅黑" panose="020B0503020204020204" charset="-122"/>
                <a:ea typeface="微软雅黑" panose="020B0503020204020204" charset="-122"/>
                <a:cs typeface="Times New Roman" panose="02020603050405020304" pitchFamily="18" charset="0"/>
              </a:rPr>
              <a:t>    </a:t>
            </a:r>
            <a:r>
              <a:rPr lang="en-US" altLang="zh-CN" sz="2300">
                <a:solidFill>
                  <a:srgbClr val="FF0000"/>
                </a:solidFill>
                <a:latin typeface="微软雅黑" panose="020B0503020204020204" charset="-122"/>
                <a:ea typeface="微软雅黑" panose="020B0503020204020204" charset="-122"/>
                <a:cs typeface="Times New Roman" panose="02020603050405020304" pitchFamily="18" charset="0"/>
              </a:rPr>
              <a:t>1.</a:t>
            </a:r>
            <a:r>
              <a:rPr lang="zh-CN" altLang="en-US" sz="2300">
                <a:latin typeface="微软雅黑" panose="020B0503020204020204" charset="-122"/>
                <a:ea typeface="微软雅黑" panose="020B0503020204020204" charset="-122"/>
                <a:cs typeface="Times New Roman" panose="02020603050405020304" pitchFamily="18" charset="0"/>
              </a:rPr>
              <a:t>通过团队带动、全员培训、骨干研修、出国（境）学、项目资助等多种途径，加大教师培养力度。已经和正在访学的老师要一如既往地珍视机会，不断努力提高自己。</a:t>
            </a:r>
            <a:endParaRPr lang="zh-CN" altLang="en-US" sz="23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300">
                <a:latin typeface="微软雅黑" panose="020B0503020204020204" charset="-122"/>
                <a:ea typeface="微软雅黑" panose="020B0503020204020204" charset="-122"/>
                <a:cs typeface="Times New Roman" panose="02020603050405020304" pitchFamily="18" charset="0"/>
              </a:rPr>
              <a:t>    </a:t>
            </a:r>
            <a:r>
              <a:rPr lang="en-US" altLang="zh-CN" sz="2300">
                <a:solidFill>
                  <a:srgbClr val="FF0000"/>
                </a:solidFill>
                <a:latin typeface="微软雅黑" panose="020B0503020204020204" charset="-122"/>
                <a:ea typeface="微软雅黑" panose="020B0503020204020204" charset="-122"/>
                <a:cs typeface="Times New Roman" panose="02020603050405020304" pitchFamily="18" charset="0"/>
              </a:rPr>
              <a:t>2.</a:t>
            </a:r>
            <a:r>
              <a:rPr lang="zh-CN" altLang="en-US" sz="2300">
                <a:latin typeface="微软雅黑" panose="020B0503020204020204" charset="-122"/>
                <a:ea typeface="微软雅黑" panose="020B0503020204020204" charset="-122"/>
                <a:cs typeface="Times New Roman" panose="02020603050405020304" pitchFamily="18" charset="0"/>
              </a:rPr>
              <a:t>制定并实施“</a:t>
            </a:r>
            <a:r>
              <a:rPr lang="zh-CN" altLang="en-US" sz="2300" u="sng">
                <a:solidFill>
                  <a:srgbClr val="FF0000"/>
                </a:solidFill>
                <a:latin typeface="微软雅黑" panose="020B0503020204020204" charset="-122"/>
                <a:ea typeface="微软雅黑" panose="020B0503020204020204" charset="-122"/>
                <a:cs typeface="Times New Roman" panose="02020603050405020304" pitchFamily="18" charset="0"/>
              </a:rPr>
              <a:t>课程带头人培养资助计划</a:t>
            </a:r>
            <a:r>
              <a:rPr lang="zh-CN" altLang="en-US" sz="2300">
                <a:latin typeface="微软雅黑" panose="020B0503020204020204" charset="-122"/>
                <a:ea typeface="微软雅黑" panose="020B0503020204020204" charset="-122"/>
                <a:cs typeface="Times New Roman" panose="02020603050405020304" pitchFamily="18" charset="0"/>
              </a:rPr>
              <a:t>”。</a:t>
            </a:r>
            <a:endParaRPr lang="zh-CN" altLang="en-US" sz="23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300">
                <a:latin typeface="微软雅黑" panose="020B0503020204020204" charset="-122"/>
                <a:ea typeface="微软雅黑" panose="020B0503020204020204" charset="-122"/>
                <a:cs typeface="Times New Roman" panose="02020603050405020304" pitchFamily="18" charset="0"/>
              </a:rPr>
              <a:t> </a:t>
            </a:r>
            <a:r>
              <a:rPr lang="en-US" altLang="zh-CN" sz="2300">
                <a:solidFill>
                  <a:srgbClr val="FF0000"/>
                </a:solidFill>
                <a:latin typeface="微软雅黑" panose="020B0503020204020204" charset="-122"/>
                <a:ea typeface="微软雅黑" panose="020B0503020204020204" charset="-122"/>
                <a:cs typeface="Times New Roman" panose="02020603050405020304" pitchFamily="18" charset="0"/>
              </a:rPr>
              <a:t>   3.</a:t>
            </a:r>
            <a:r>
              <a:rPr lang="zh-CN" altLang="en-US" sz="2300">
                <a:latin typeface="微软雅黑" panose="020B0503020204020204" charset="-122"/>
                <a:ea typeface="微软雅黑" panose="020B0503020204020204" charset="-122"/>
                <a:cs typeface="Times New Roman" panose="02020603050405020304" pitchFamily="18" charset="0"/>
              </a:rPr>
              <a:t>今年上半年，通过邀请校外专家来校进行学术讲座等形式，继续组织全院教师集中培训。</a:t>
            </a:r>
            <a:endParaRPr lang="zh-CN" altLang="en-US" sz="23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300">
                <a:latin typeface="微软雅黑" panose="020B0503020204020204" charset="-122"/>
                <a:ea typeface="微软雅黑" panose="020B0503020204020204" charset="-122"/>
                <a:cs typeface="Times New Roman" panose="02020603050405020304" pitchFamily="18" charset="0"/>
              </a:rPr>
              <a:t>    </a:t>
            </a:r>
            <a:r>
              <a:rPr lang="en-US" altLang="zh-CN" sz="2300">
                <a:solidFill>
                  <a:srgbClr val="FF0000"/>
                </a:solidFill>
                <a:latin typeface="微软雅黑" panose="020B0503020204020204" charset="-122"/>
                <a:ea typeface="微软雅黑" panose="020B0503020204020204" charset="-122"/>
                <a:cs typeface="Times New Roman" panose="02020603050405020304" pitchFamily="18" charset="0"/>
              </a:rPr>
              <a:t>4.</a:t>
            </a:r>
            <a:r>
              <a:rPr lang="zh-CN" altLang="en-US" sz="2300">
                <a:latin typeface="微软雅黑" panose="020B0503020204020204" charset="-122"/>
                <a:ea typeface="微软雅黑" panose="020B0503020204020204" charset="-122"/>
                <a:cs typeface="Times New Roman" panose="02020603050405020304" pitchFamily="18" charset="0"/>
              </a:rPr>
              <a:t>积极争取学校按照教育部</a:t>
            </a:r>
            <a:r>
              <a:rPr lang="en-US" altLang="zh-CN" sz="2300">
                <a:solidFill>
                  <a:srgbClr val="0000FF"/>
                </a:solidFill>
                <a:latin typeface="微软雅黑" panose="020B0503020204020204" charset="-122"/>
                <a:ea typeface="微软雅黑" panose="020B0503020204020204" charset="-122"/>
                <a:cs typeface="Times New Roman" panose="02020603050405020304" pitchFamily="18" charset="0"/>
              </a:rPr>
              <a:t>《</a:t>
            </a:r>
            <a:r>
              <a:rPr lang="zh-CN" altLang="en-US" sz="2300">
                <a:solidFill>
                  <a:srgbClr val="0000FF"/>
                </a:solidFill>
                <a:latin typeface="微软雅黑" panose="020B0503020204020204" charset="-122"/>
                <a:ea typeface="微软雅黑" panose="020B0503020204020204" charset="-122"/>
                <a:cs typeface="Times New Roman" panose="02020603050405020304" pitchFamily="18" charset="0"/>
              </a:rPr>
              <a:t>关于思想政治理论课建设考核标准</a:t>
            </a:r>
            <a:r>
              <a:rPr lang="en-US" altLang="zh-CN" sz="2300">
                <a:solidFill>
                  <a:srgbClr val="0000FF"/>
                </a:solidFill>
                <a:latin typeface="微软雅黑" panose="020B0503020204020204" charset="-122"/>
                <a:ea typeface="微软雅黑" panose="020B0503020204020204" charset="-122"/>
                <a:cs typeface="Times New Roman" panose="02020603050405020304" pitchFamily="18" charset="0"/>
              </a:rPr>
              <a:t>》</a:t>
            </a:r>
            <a:r>
              <a:rPr lang="zh-CN" altLang="en-US" sz="2300">
                <a:latin typeface="微软雅黑" panose="020B0503020204020204" charset="-122"/>
                <a:ea typeface="微软雅黑" panose="020B0503020204020204" charset="-122"/>
                <a:cs typeface="Times New Roman" panose="02020603050405020304" pitchFamily="18" charset="0"/>
              </a:rPr>
              <a:t>的要求，提高思想政治理论课建设经费的支持力度；鼓励和支持</a:t>
            </a:r>
            <a:r>
              <a:rPr lang="zh-CN" altLang="en-US" sz="2300">
                <a:latin typeface="微软雅黑" panose="020B0503020204020204" charset="-122"/>
                <a:ea typeface="微软雅黑" panose="020B0503020204020204" charset="-122"/>
                <a:cs typeface="Times New Roman" panose="02020603050405020304" pitchFamily="18" charset="0"/>
              </a:rPr>
              <a:t>各课</a:t>
            </a:r>
            <a:r>
              <a:rPr lang="zh-CN" altLang="en-US" sz="2300">
                <a:latin typeface="微软雅黑" panose="020B0503020204020204" charset="-122"/>
                <a:ea typeface="微软雅黑" panose="020B0503020204020204" charset="-122"/>
                <a:cs typeface="Times New Roman" panose="02020603050405020304" pitchFamily="18" charset="0"/>
              </a:rPr>
              <a:t>部组织安排教师带着问题外出考察或赴一本高校进行学习交流。</a:t>
            </a:r>
            <a:r>
              <a:rPr lang="zh-CN" altLang="en-US" sz="2300">
                <a:latin typeface="仿宋" panose="02010609060101010101" charset="-122"/>
                <a:ea typeface="仿宋" panose="02010609060101010101" charset="-122"/>
                <a:cs typeface="Times New Roman" panose="02020603050405020304" pitchFamily="18" charset="0"/>
              </a:rPr>
              <a:t> </a:t>
            </a:r>
            <a:endParaRPr lang="zh-CN" altLang="en-US" sz="2300">
              <a:latin typeface="仿宋" panose="02010609060101010101" charset="-122"/>
              <a:ea typeface="仿宋" panose="02010609060101010101"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262890" y="883920"/>
            <a:ext cx="8576310" cy="4892040"/>
          </a:xfrm>
          <a:prstGeom prst="rect">
            <a:avLst/>
          </a:prstGeom>
          <a:noFill/>
          <a:ln w="9525">
            <a:noFill/>
            <a:miter lim="800000"/>
          </a:ln>
        </p:spPr>
        <p:txBody>
          <a:bodyPr wrap="square" anchor="ctr">
            <a:spAutoFit/>
          </a:bodyPr>
          <a:lstStyle/>
          <a:p>
            <a:pPr>
              <a:lnSpc>
                <a:spcPct val="150000"/>
              </a:lnSpc>
            </a:pPr>
            <a:r>
              <a:rPr lang="zh-CN" altLang="en-US" sz="2600" b="1">
                <a:latin typeface="仿宋" panose="02010609060101010101" charset="-122"/>
                <a:ea typeface="仿宋" panose="02010609060101010101" charset="-122"/>
                <a:cs typeface="Times New Roman" panose="02020603050405020304" pitchFamily="18" charset="0"/>
              </a:rPr>
              <a:t>   </a:t>
            </a:r>
            <a:r>
              <a:rPr lang="zh-CN" altLang="en-US" sz="2600">
                <a:solidFill>
                  <a:srgbClr val="FF0000"/>
                </a:solidFill>
                <a:latin typeface="微软雅黑" panose="020B0503020204020204" charset="-122"/>
                <a:ea typeface="微软雅黑" panose="020B0503020204020204" charset="-122"/>
                <a:cs typeface="Times New Roman" panose="02020603050405020304" pitchFamily="18" charset="0"/>
              </a:rPr>
              <a:t>（三）进一步完善教师年度考核办法和激励机制</a:t>
            </a:r>
            <a:endParaRPr lang="zh-CN" altLang="en-US" sz="26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300">
                <a:latin typeface="微软雅黑" panose="020B0503020204020204" charset="-122"/>
                <a:ea typeface="微软雅黑" panose="020B0503020204020204" charset="-122"/>
                <a:cs typeface="Times New Roman" panose="02020603050405020304" pitchFamily="18" charset="0"/>
              </a:rPr>
              <a:t>    根据新的教学模式和学院工作向教学科研并重的转型，修订和完善教师年度考核办法和奖励制度，提请学校合理调整教师工作量定额标准，改革和优化教师工作量计算方法，调整和完善教师奖励政策，有效发挥激励机制的</a:t>
            </a:r>
            <a:r>
              <a:rPr lang="zh-CN" altLang="en-US" sz="2300">
                <a:solidFill>
                  <a:srgbClr val="0000FF"/>
                </a:solidFill>
                <a:latin typeface="微软雅黑" panose="020B0503020204020204" charset="-122"/>
                <a:ea typeface="微软雅黑" panose="020B0503020204020204" charset="-122"/>
                <a:cs typeface="Times New Roman" panose="02020603050405020304" pitchFamily="18" charset="0"/>
              </a:rPr>
              <a:t>杠杆效应</a:t>
            </a:r>
            <a:r>
              <a:rPr lang="zh-CN" altLang="en-US" sz="2300">
                <a:latin typeface="微软雅黑" panose="020B0503020204020204" charset="-122"/>
                <a:ea typeface="微软雅黑" panose="020B0503020204020204" charset="-122"/>
                <a:cs typeface="Times New Roman" panose="02020603050405020304" pitchFamily="18" charset="0"/>
              </a:rPr>
              <a:t>。教学方面更加强化教学质量和教学效果的导向，科研方面要以质量为主， 力争能够出一些高水平、高层次的科研成果。</a:t>
            </a:r>
            <a:r>
              <a:rPr lang="en-US" altLang="zh-CN" sz="2300">
                <a:solidFill>
                  <a:srgbClr val="FF0000"/>
                </a:solidFill>
                <a:latin typeface="微软雅黑" panose="020B0503020204020204" charset="-122"/>
                <a:ea typeface="微软雅黑" panose="020B0503020204020204" charset="-122"/>
                <a:cs typeface="Times New Roman" panose="02020603050405020304" pitchFamily="18" charset="0"/>
              </a:rPr>
              <a:t>2017</a:t>
            </a:r>
            <a:r>
              <a:rPr lang="zh-CN" altLang="en-US" sz="2300">
                <a:solidFill>
                  <a:srgbClr val="FF0000"/>
                </a:solidFill>
                <a:latin typeface="微软雅黑" panose="020B0503020204020204" charset="-122"/>
                <a:ea typeface="微软雅黑" panose="020B0503020204020204" charset="-122"/>
                <a:cs typeface="Times New Roman" panose="02020603050405020304" pitchFamily="18" charset="0"/>
              </a:rPr>
              <a:t>年下半年将推选教学、科研和教书育人先进，召开学院教学科研工作经验交流会和教书育人经验交流会</a:t>
            </a:r>
            <a:r>
              <a:rPr lang="zh-CN" altLang="en-US" sz="2300">
                <a:latin typeface="微软雅黑" panose="020B0503020204020204" charset="-122"/>
                <a:ea typeface="微软雅黑" panose="020B0503020204020204" charset="-122"/>
                <a:cs typeface="Times New Roman" panose="02020603050405020304" pitchFamily="18" charset="0"/>
              </a:rPr>
              <a:t>。 </a:t>
            </a:r>
            <a:endParaRPr lang="zh-CN" altLang="en-US" sz="23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357505" y="214630"/>
            <a:ext cx="8302625" cy="5052060"/>
          </a:xfrm>
          <a:prstGeom prst="rect">
            <a:avLst/>
          </a:prstGeom>
          <a:noFill/>
          <a:ln w="9525">
            <a:noFill/>
            <a:miter lim="800000"/>
          </a:ln>
        </p:spPr>
        <p:txBody>
          <a:bodyPr wrap="square" anchor="ctr">
            <a:spAutoFit/>
          </a:bodyPr>
          <a:lstStyle/>
          <a:p>
            <a:pPr>
              <a:lnSpc>
                <a:spcPct val="150000"/>
              </a:lnSpc>
            </a:pPr>
            <a:r>
              <a:rPr lang="en-US" altLang="zh-CN" sz="2800" b="1">
                <a:latin typeface="仿宋" panose="02010609060101010101" charset="-122"/>
                <a:ea typeface="仿宋" panose="02010609060101010101" charset="-122"/>
                <a:cs typeface="Times New Roman" panose="02020603050405020304" pitchFamily="18" charset="0"/>
              </a:rPr>
              <a:t>   </a:t>
            </a:r>
            <a:r>
              <a:rPr lang="en-US" altLang="zh-CN" sz="2800">
                <a:solidFill>
                  <a:srgbClr val="FF0000"/>
                </a:solidFill>
                <a:latin typeface="微软雅黑" panose="020B0503020204020204" charset="-122"/>
                <a:ea typeface="微软雅黑" panose="020B0503020204020204" charset="-122"/>
                <a:cs typeface="Times New Roman" panose="02020603050405020304" pitchFamily="18" charset="0"/>
              </a:rPr>
              <a:t> </a:t>
            </a:r>
            <a:endParaRPr lang="en-US" altLang="zh-CN" sz="2800">
              <a:solidFill>
                <a:srgbClr val="FF0000"/>
              </a:solidFill>
              <a:latin typeface="微软雅黑" panose="020B0503020204020204" charset="-122"/>
              <a:ea typeface="微软雅黑" panose="020B0503020204020204" charset="-122"/>
              <a:cs typeface="Times New Roman" panose="02020603050405020304" pitchFamily="18" charset="0"/>
            </a:endParaRPr>
          </a:p>
          <a:p>
            <a:pPr>
              <a:lnSpc>
                <a:spcPct val="150000"/>
              </a:lnSpc>
            </a:pPr>
            <a:r>
              <a:rPr lang="en-US" altLang="zh-CN" sz="2800">
                <a:solidFill>
                  <a:srgbClr val="FF0000"/>
                </a:solidFill>
                <a:latin typeface="微软雅黑" panose="020B0503020204020204" charset="-122"/>
                <a:ea typeface="微软雅黑" panose="020B0503020204020204" charset="-122"/>
                <a:cs typeface="Times New Roman" panose="02020603050405020304" pitchFamily="18" charset="0"/>
              </a:rPr>
              <a:t>    </a:t>
            </a:r>
            <a:r>
              <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rPr>
              <a:t>八、积极完善各课部日常管理与服务工作制度</a:t>
            </a:r>
            <a:endParaRPr lang="zh-CN" altLang="en-US" sz="28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300">
                <a:latin typeface="仿宋" panose="02010609060101010101" charset="-122"/>
                <a:ea typeface="仿宋" panose="02010609060101010101" charset="-122"/>
                <a:cs typeface="Times New Roman" panose="02020603050405020304" pitchFamily="18" charset="0"/>
              </a:rPr>
              <a:t>   </a:t>
            </a:r>
            <a:r>
              <a:rPr lang="zh-CN" altLang="en-US" sz="2300">
                <a:solidFill>
                  <a:srgbClr val="FF0000"/>
                </a:solidFill>
                <a:latin typeface="微软雅黑" panose="020B0503020204020204" charset="-122"/>
                <a:ea typeface="微软雅黑" panose="020B0503020204020204" charset="-122"/>
                <a:cs typeface="Times New Roman" panose="02020603050405020304" pitchFamily="18" charset="0"/>
              </a:rPr>
              <a:t>（一）</a:t>
            </a:r>
            <a:r>
              <a:rPr lang="zh-CN" altLang="en-US" sz="2300">
                <a:latin typeface="微软雅黑" panose="020B0503020204020204" charset="-122"/>
                <a:ea typeface="微软雅黑" panose="020B0503020204020204" charset="-122"/>
                <a:cs typeface="Times New Roman" panose="02020603050405020304" pitchFamily="18" charset="0"/>
              </a:rPr>
              <a:t>进一步改进和完善学院日常行政、后勤、党务、学生等工作的办事流程，为师生提供更加快捷、便利和优质的服务。</a:t>
            </a:r>
            <a:endParaRPr lang="zh-CN" altLang="en-US" sz="23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300">
                <a:latin typeface="微软雅黑" panose="020B0503020204020204" charset="-122"/>
                <a:ea typeface="微软雅黑" panose="020B0503020204020204" charset="-122"/>
                <a:cs typeface="Times New Roman" panose="02020603050405020304" pitchFamily="18" charset="0"/>
              </a:rPr>
              <a:t>     </a:t>
            </a:r>
            <a:r>
              <a:rPr lang="zh-CN" altLang="en-US" sz="2300">
                <a:solidFill>
                  <a:srgbClr val="FF0000"/>
                </a:solidFill>
                <a:latin typeface="微软雅黑" panose="020B0503020204020204" charset="-122"/>
                <a:ea typeface="微软雅黑" panose="020B0503020204020204" charset="-122"/>
                <a:cs typeface="Times New Roman" panose="02020603050405020304" pitchFamily="18" charset="0"/>
              </a:rPr>
              <a:t>（二）</a:t>
            </a:r>
            <a:r>
              <a:rPr lang="zh-CN" altLang="en-US" sz="2300">
                <a:latin typeface="微软雅黑" panose="020B0503020204020204" charset="-122"/>
                <a:ea typeface="微软雅黑" panose="020B0503020204020204" charset="-122"/>
                <a:cs typeface="Times New Roman" panose="02020603050405020304" pitchFamily="18" charset="0"/>
              </a:rPr>
              <a:t>加强办公室工作人员的培训，进一步提高办公室人员的业务素质、工作能力和服务水平，更好地发挥办公室的参谋助手作用和</a:t>
            </a:r>
            <a:r>
              <a:rPr lang="zh-CN" altLang="en-US" sz="2300">
                <a:solidFill>
                  <a:srgbClr val="FF0000"/>
                </a:solidFill>
                <a:latin typeface="微软雅黑" panose="020B0503020204020204" charset="-122"/>
                <a:ea typeface="微软雅黑" panose="020B0503020204020204" charset="-122"/>
                <a:cs typeface="Times New Roman" panose="02020603050405020304" pitchFamily="18" charset="0"/>
              </a:rPr>
              <a:t>协调、执行、服务</a:t>
            </a:r>
            <a:r>
              <a:rPr lang="zh-CN" altLang="en-US" sz="2300">
                <a:latin typeface="微软雅黑" panose="020B0503020204020204" charset="-122"/>
                <a:ea typeface="微软雅黑" panose="020B0503020204020204" charset="-122"/>
                <a:cs typeface="Times New Roman" panose="02020603050405020304" pitchFamily="18" charset="0"/>
              </a:rPr>
              <a:t>等功能。</a:t>
            </a:r>
            <a:r>
              <a:rPr lang="zh-CN" altLang="en-US" sz="2300">
                <a:solidFill>
                  <a:srgbClr val="0000FF"/>
                </a:solidFill>
                <a:latin typeface="微软雅黑" panose="020B0503020204020204" charset="-122"/>
                <a:ea typeface="微软雅黑" panose="020B0503020204020204" charset="-122"/>
                <a:cs typeface="Times New Roman" panose="02020603050405020304" pitchFamily="18" charset="0"/>
              </a:rPr>
              <a:t>一年来办公室工作进展态势不错。</a:t>
            </a:r>
            <a:endParaRPr lang="zh-CN" altLang="en-US" sz="2300">
              <a:solidFill>
                <a:srgbClr val="0000FF"/>
              </a:solidFill>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0" y="1503363"/>
            <a:ext cx="9144000" cy="4111625"/>
          </a:xfrm>
          <a:prstGeom prst="rect">
            <a:avLst/>
          </a:prstGeom>
          <a:noFill/>
          <a:ln w="9525">
            <a:noFill/>
            <a:miter lim="800000"/>
          </a:ln>
        </p:spPr>
        <p:txBody>
          <a:bodyPr anchor="ctr">
            <a:spAutoFit/>
          </a:bodyPr>
          <a:lstStyle/>
          <a:p>
            <a:pPr>
              <a:lnSpc>
                <a:spcPct val="150000"/>
              </a:lnSpc>
            </a:pPr>
            <a:r>
              <a:rPr lang="en-US" altLang="zh-CN" sz="4400" b="1">
                <a:solidFill>
                  <a:srgbClr val="FF0000"/>
                </a:solidFill>
                <a:latin typeface="华文新魏" panose="02010800040101010101" pitchFamily="2" charset="-122"/>
                <a:ea typeface="华文新魏" panose="02010800040101010101" pitchFamily="2" charset="-122"/>
                <a:cs typeface="Times New Roman" panose="02020603050405020304" pitchFamily="18" charset="0"/>
              </a:rPr>
              <a:t>        </a:t>
            </a:r>
            <a:r>
              <a:rPr lang="zh-CN" altLang="en-US" sz="4400" b="1">
                <a:solidFill>
                  <a:srgbClr val="FF0000"/>
                </a:solidFill>
                <a:latin typeface="华文新魏" panose="02010800040101010101" pitchFamily="2" charset="-122"/>
                <a:ea typeface="华文新魏" panose="02010800040101010101" pitchFamily="2" charset="-122"/>
                <a:cs typeface="Times New Roman" panose="02020603050405020304" pitchFamily="18" charset="0"/>
              </a:rPr>
              <a:t>让我们团结一心，共同奋斗，以崭新的精神面貌和务实创新的工作态度，夺取</a:t>
            </a:r>
            <a:r>
              <a:rPr lang="en-US" altLang="zh-CN" sz="4400" b="1">
                <a:solidFill>
                  <a:srgbClr val="FF0000"/>
                </a:solidFill>
                <a:latin typeface="华文新魏" panose="02010800040101010101" pitchFamily="2" charset="-122"/>
                <a:ea typeface="华文新魏" panose="02010800040101010101" pitchFamily="2" charset="-122"/>
                <a:cs typeface="Times New Roman" panose="02020603050405020304" pitchFamily="18" charset="0"/>
              </a:rPr>
              <a:t>2017</a:t>
            </a:r>
            <a:r>
              <a:rPr lang="zh-CN" altLang="en-US" sz="4400" b="1">
                <a:solidFill>
                  <a:srgbClr val="FF0000"/>
                </a:solidFill>
                <a:latin typeface="华文新魏" panose="02010800040101010101" pitchFamily="2" charset="-122"/>
                <a:ea typeface="华文新魏" panose="02010800040101010101" pitchFamily="2" charset="-122"/>
                <a:cs typeface="Times New Roman" panose="02020603050405020304" pitchFamily="18" charset="0"/>
              </a:rPr>
              <a:t>年新的更大的成绩！</a:t>
            </a:r>
            <a:endParaRPr lang="zh-CN" altLang="en-US" sz="4400" b="1">
              <a:solidFill>
                <a:srgbClr val="FF0000"/>
              </a:solidFill>
              <a:latin typeface="华文新魏" panose="02010800040101010101" pitchFamily="2" charset="-122"/>
              <a:ea typeface="华文新魏" panose="0201080004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83180" y="2338070"/>
            <a:ext cx="3529013" cy="1527175"/>
          </a:xfrm>
          <a:prstGeom prst="rect">
            <a:avLst/>
          </a:prstGeom>
          <a:noFill/>
        </p:spPr>
        <p:txBody>
          <a:bodyPr>
            <a:spAutoFit/>
          </a:bodyPr>
          <a:lstStyle/>
          <a:p>
            <a:pPr fontAlgn="auto">
              <a:spcBef>
                <a:spcPts val="0"/>
              </a:spcBef>
              <a:spcAft>
                <a:spcPts val="0"/>
              </a:spcAft>
              <a:defRPr/>
            </a:pPr>
            <a:r>
              <a:rPr lang="zh-CN" altLang="en-US" sz="8800" dirty="0">
                <a:solidFill>
                  <a:srgbClr val="FF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谢 谢！</a:t>
            </a:r>
            <a:endParaRPr lang="zh-CN" altLang="en-US" sz="8800" dirty="0">
              <a:solidFill>
                <a:srgbClr val="FF000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矩形 3"/>
          <p:cNvSpPr>
            <a:spLocks noChangeArrowheads="1"/>
          </p:cNvSpPr>
          <p:nvPr/>
        </p:nvSpPr>
        <p:spPr bwMode="auto">
          <a:xfrm>
            <a:off x="323850" y="1484313"/>
            <a:ext cx="8748713" cy="4297680"/>
          </a:xfrm>
          <a:prstGeom prst="rect">
            <a:avLst/>
          </a:prstGeom>
          <a:noFill/>
          <a:ln w="9525">
            <a:noFill/>
            <a:miter lim="800000"/>
          </a:ln>
        </p:spPr>
        <p:txBody>
          <a:bodyPr>
            <a:spAutoFit/>
          </a:bodyPr>
          <a:lstStyle/>
          <a:p>
            <a:pPr algn="l">
              <a:lnSpc>
                <a:spcPct val="150000"/>
              </a:lnSpc>
            </a:pPr>
            <a:r>
              <a:rPr lang="en-US" altLang="zh-CN" sz="4000">
                <a:latin typeface="华文新魏" panose="02010800040101010101" pitchFamily="2" charset="-122"/>
                <a:ea typeface="华文新魏" panose="02010800040101010101" pitchFamily="2" charset="-122"/>
              </a:rPr>
              <a:t>   </a:t>
            </a:r>
            <a:r>
              <a:rPr lang="zh-CN" altLang="en-US" sz="4000">
                <a:solidFill>
                  <a:srgbClr val="FF0000"/>
                </a:solidFill>
                <a:latin typeface="华文新魏" panose="02010800040101010101" pitchFamily="2" charset="-122"/>
                <a:ea typeface="华文新魏" panose="02010800040101010101" pitchFamily="2" charset="-122"/>
              </a:rPr>
              <a:t>工作理念：</a:t>
            </a:r>
            <a:r>
              <a:rPr lang="zh-CN" altLang="en-US" sz="4000">
                <a:latin typeface="华文新魏" panose="02010800040101010101" pitchFamily="2" charset="-122"/>
                <a:ea typeface="华文新魏" panose="02010800040101010101" pitchFamily="2" charset="-122"/>
              </a:rPr>
              <a:t> </a:t>
            </a:r>
            <a:r>
              <a:rPr lang="zh-CN" altLang="en-US" sz="4000">
                <a:solidFill>
                  <a:srgbClr val="0000FF"/>
                </a:solidFill>
                <a:latin typeface="华文新魏" panose="02010800040101010101" pitchFamily="2" charset="-122"/>
                <a:ea typeface="华文新魏" panose="02010800040101010101" pitchFamily="2" charset="-122"/>
              </a:rPr>
              <a:t> </a:t>
            </a:r>
            <a:r>
              <a:rPr lang="zh-CN" altLang="en-US" sz="3600">
                <a:solidFill>
                  <a:srgbClr val="0000FF"/>
                </a:solidFill>
                <a:latin typeface="微软雅黑" panose="020B0503020204020204" charset="-122"/>
                <a:ea typeface="微软雅黑" panose="020B0503020204020204" charset="-122"/>
              </a:rPr>
              <a:t>以人为本，</a:t>
            </a:r>
            <a:endParaRPr lang="zh-CN" altLang="en-US" sz="3600">
              <a:solidFill>
                <a:srgbClr val="0000FF"/>
              </a:solidFill>
              <a:latin typeface="微软雅黑" panose="020B0503020204020204" charset="-122"/>
              <a:ea typeface="微软雅黑" panose="020B0503020204020204" charset="-122"/>
            </a:endParaRPr>
          </a:p>
          <a:p>
            <a:pPr algn="ctr">
              <a:lnSpc>
                <a:spcPct val="150000"/>
              </a:lnSpc>
            </a:pPr>
            <a:r>
              <a:rPr lang="zh-CN" altLang="en-US" sz="3600">
                <a:solidFill>
                  <a:srgbClr val="0000FF"/>
                </a:solidFill>
                <a:latin typeface="微软雅黑" panose="020B0503020204020204" charset="-122"/>
                <a:ea typeface="微软雅黑" panose="020B0503020204020204" charset="-122"/>
              </a:rPr>
              <a:t>用心谋划，</a:t>
            </a:r>
            <a:endParaRPr lang="zh-CN" altLang="en-US" sz="3600">
              <a:solidFill>
                <a:srgbClr val="0000FF"/>
              </a:solidFill>
              <a:latin typeface="微软雅黑" panose="020B0503020204020204" charset="-122"/>
              <a:ea typeface="微软雅黑" panose="020B0503020204020204" charset="-122"/>
            </a:endParaRPr>
          </a:p>
          <a:p>
            <a:pPr algn="ctr">
              <a:lnSpc>
                <a:spcPct val="150000"/>
              </a:lnSpc>
            </a:pPr>
            <a:r>
              <a:rPr lang="zh-CN" altLang="en-US" sz="3600">
                <a:solidFill>
                  <a:srgbClr val="0000FF"/>
                </a:solidFill>
                <a:latin typeface="微软雅黑" panose="020B0503020204020204" charset="-122"/>
                <a:ea typeface="微软雅黑" panose="020B0503020204020204" charset="-122"/>
              </a:rPr>
              <a:t>强师兴课，</a:t>
            </a:r>
            <a:endParaRPr lang="zh-CN" altLang="en-US" sz="3600">
              <a:solidFill>
                <a:srgbClr val="0000FF"/>
              </a:solidFill>
              <a:latin typeface="微软雅黑" panose="020B0503020204020204" charset="-122"/>
              <a:ea typeface="微软雅黑" panose="020B0503020204020204" charset="-122"/>
            </a:endParaRPr>
          </a:p>
          <a:p>
            <a:pPr algn="ctr">
              <a:lnSpc>
                <a:spcPct val="150000"/>
              </a:lnSpc>
            </a:pPr>
            <a:r>
              <a:rPr lang="zh-CN" altLang="en-US" sz="3600">
                <a:solidFill>
                  <a:srgbClr val="0000FF"/>
                </a:solidFill>
                <a:latin typeface="微软雅黑" panose="020B0503020204020204" charset="-122"/>
                <a:ea typeface="微软雅黑" panose="020B0503020204020204" charset="-122"/>
              </a:rPr>
              <a:t>创新发展，</a:t>
            </a:r>
            <a:endParaRPr lang="zh-CN" altLang="en-US" sz="3600">
              <a:solidFill>
                <a:srgbClr val="0000FF"/>
              </a:solidFill>
              <a:latin typeface="微软雅黑" panose="020B0503020204020204" charset="-122"/>
              <a:ea typeface="微软雅黑" panose="020B0503020204020204" charset="-122"/>
            </a:endParaRPr>
          </a:p>
          <a:p>
            <a:pPr algn="ctr">
              <a:lnSpc>
                <a:spcPct val="150000"/>
              </a:lnSpc>
            </a:pPr>
            <a:r>
              <a:rPr lang="zh-CN" altLang="en-US" sz="3600">
                <a:solidFill>
                  <a:srgbClr val="0000FF"/>
                </a:solidFill>
                <a:latin typeface="微软雅黑" panose="020B0503020204020204" charset="-122"/>
                <a:ea typeface="微软雅黑" panose="020B0503020204020204" charset="-122"/>
              </a:rPr>
              <a:t>追求卓越。</a:t>
            </a:r>
            <a:endParaRPr lang="zh-CN" altLang="en-US" sz="3600">
              <a:solidFill>
                <a:srgbClr val="0000FF"/>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107950" y="686753"/>
            <a:ext cx="9396413" cy="5303520"/>
          </a:xfrm>
          <a:prstGeom prst="rect">
            <a:avLst/>
          </a:prstGeom>
          <a:noFill/>
          <a:ln w="9525">
            <a:noFill/>
            <a:miter lim="800000"/>
          </a:ln>
        </p:spPr>
        <p:txBody>
          <a:bodyPr anchor="ctr">
            <a:spAutoFit/>
          </a:bodyPr>
          <a:lstStyle/>
          <a:p>
            <a:pPr>
              <a:lnSpc>
                <a:spcPct val="150000"/>
              </a:lnSpc>
            </a:pPr>
            <a:r>
              <a:rPr lang="en-US" altLang="zh-CN" sz="2800" b="1">
                <a:latin typeface="仿宋" panose="02010609060101010101" charset="-122"/>
                <a:ea typeface="仿宋" panose="02010609060101010101" charset="-122"/>
                <a:cs typeface="Times New Roman" panose="02020603050405020304" pitchFamily="18" charset="0"/>
              </a:rPr>
              <a:t>     </a:t>
            </a: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一、加强马克思主义理论学习和思想政治工作，为学院改革、发展、</a:t>
            </a:r>
            <a:endPar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endParaRPr>
          </a:p>
          <a:p>
            <a:pPr>
              <a:lnSpc>
                <a:spcPct val="150000"/>
              </a:lnSpc>
            </a:pP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        创新提供坚强思想保证</a:t>
            </a:r>
            <a:endPar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000">
                <a:latin typeface="微软雅黑" panose="020B0503020204020204" charset="-122"/>
                <a:ea typeface="微软雅黑" panose="020B0503020204020204" charset="-122"/>
                <a:cs typeface="Times New Roman" panose="02020603050405020304" pitchFamily="18" charset="0"/>
              </a:rPr>
              <a:t>             </a:t>
            </a:r>
            <a:r>
              <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rPr>
              <a:t>（一）坚持不懈抓好理论武装，贯彻落实好中央精神。</a:t>
            </a:r>
            <a:endPar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000">
                <a:latin typeface="微软雅黑" panose="020B0503020204020204" charset="-122"/>
                <a:ea typeface="微软雅黑" panose="020B0503020204020204"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1.</a:t>
            </a:r>
            <a:r>
              <a:rPr lang="zh-CN" altLang="en-US" sz="2000">
                <a:latin typeface="微软雅黑" panose="020B0503020204020204" charset="-122"/>
                <a:ea typeface="微软雅黑" panose="020B0503020204020204" charset="-122"/>
                <a:cs typeface="Times New Roman" panose="02020603050405020304" pitchFamily="18" charset="0"/>
              </a:rPr>
              <a:t>进一步认真学习贯彻习近平系列重要讲话精神和全国高校思想政治</a:t>
            </a:r>
            <a:endParaRPr lang="zh-CN" altLang="en-US" sz="20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000">
                <a:latin typeface="微软雅黑" panose="020B0503020204020204" charset="-122"/>
                <a:ea typeface="微软雅黑" panose="020B0503020204020204" charset="-122"/>
                <a:cs typeface="Times New Roman" panose="02020603050405020304" pitchFamily="18" charset="0"/>
              </a:rPr>
              <a:t>         工作会议和湖北省高校思想政治工作座谈会精神。</a:t>
            </a:r>
            <a:endParaRPr lang="en-US" altLang="zh-CN" sz="20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000">
                <a:latin typeface="微软雅黑" panose="020B0503020204020204" charset="-122"/>
                <a:ea typeface="微软雅黑" panose="020B0503020204020204"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 2.</a:t>
            </a:r>
            <a:r>
              <a:rPr lang="zh-CN" altLang="en-US" sz="2000">
                <a:latin typeface="微软雅黑" panose="020B0503020204020204" charset="-122"/>
                <a:ea typeface="微软雅黑" panose="020B0503020204020204" charset="-122"/>
                <a:cs typeface="Times New Roman" panose="02020603050405020304" pitchFamily="18" charset="0"/>
              </a:rPr>
              <a:t>始终把对师生员工的思想引导和理论武装摆在首位。</a:t>
            </a:r>
            <a:endParaRPr lang="en-US" altLang="zh-CN" sz="20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000">
                <a:latin typeface="微软雅黑" panose="020B0503020204020204" charset="-122"/>
                <a:ea typeface="微软雅黑" panose="020B0503020204020204"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3.</a:t>
            </a:r>
            <a:r>
              <a:rPr lang="zh-CN" altLang="en-US" sz="2000">
                <a:latin typeface="微软雅黑" panose="020B0503020204020204" charset="-122"/>
                <a:ea typeface="微软雅黑" panose="020B0503020204020204" charset="-122"/>
                <a:cs typeface="Times New Roman" panose="02020603050405020304" pitchFamily="18" charset="0"/>
              </a:rPr>
              <a:t>认真学习宣传党的十九大文件和</a:t>
            </a:r>
            <a:r>
              <a:rPr lang="en-US" altLang="zh-CN" sz="2000">
                <a:latin typeface="微软雅黑" panose="020B0503020204020204" charset="-122"/>
                <a:ea typeface="微软雅黑" panose="020B0503020204020204" charset="-122"/>
                <a:cs typeface="Times New Roman" panose="02020603050405020304" pitchFamily="18" charset="0"/>
              </a:rPr>
              <a:t>2017</a:t>
            </a:r>
            <a:r>
              <a:rPr lang="zh-CN" altLang="en-US" sz="2000">
                <a:latin typeface="微软雅黑" panose="020B0503020204020204" charset="-122"/>
                <a:ea typeface="微软雅黑" panose="020B0503020204020204" charset="-122"/>
                <a:cs typeface="Times New Roman" panose="02020603050405020304" pitchFamily="18" charset="0"/>
              </a:rPr>
              <a:t>年国家的“两会”精神。</a:t>
            </a:r>
            <a:endParaRPr lang="en-US" altLang="zh-CN" sz="20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000">
                <a:latin typeface="微软雅黑" panose="020B0503020204020204" charset="-122"/>
                <a:ea typeface="微软雅黑" panose="020B0503020204020204" charset="-122"/>
                <a:cs typeface="Times New Roman" panose="02020603050405020304" pitchFamily="18" charset="0"/>
              </a:rPr>
              <a:t>              </a:t>
            </a:r>
            <a:r>
              <a:rPr lang="en-US" altLang="zh-CN" sz="2000">
                <a:solidFill>
                  <a:srgbClr val="FF0000"/>
                </a:solidFill>
                <a:latin typeface="微软雅黑" panose="020B0503020204020204" charset="-122"/>
                <a:ea typeface="微软雅黑" panose="020B0503020204020204" charset="-122"/>
                <a:cs typeface="Times New Roman" panose="02020603050405020304" pitchFamily="18" charset="0"/>
              </a:rPr>
              <a:t>4.</a:t>
            </a:r>
            <a:r>
              <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rPr>
              <a:t>筹办学校青马工程——在学校党委的领导下，开展青年马克思主义</a:t>
            </a:r>
            <a:endPar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rPr>
              <a:t>           者</a:t>
            </a:r>
            <a:r>
              <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sym typeface="+mn-ea"/>
              </a:rPr>
              <a:t> 培训工作。确立青马工程培养方案，编写青马工程培养教材，制定教</a:t>
            </a:r>
            <a:endPar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sym typeface="+mn-ea"/>
            </a:endParaRPr>
          </a:p>
          <a:p>
            <a:pPr eaLnBrk="0" hangingPunct="0">
              <a:lnSpc>
                <a:spcPct val="150000"/>
              </a:lnSpc>
            </a:pPr>
            <a:r>
              <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sym typeface="+mn-ea"/>
              </a:rPr>
              <a:t>            学 计划落实实践教学活动。</a:t>
            </a:r>
            <a:endParaRPr lang="en-US" altLang="zh-CN" sz="2000">
              <a:solidFill>
                <a:srgbClr val="0000FF"/>
              </a:solidFill>
              <a:latin typeface="微软雅黑" panose="020B0503020204020204" charset="-122"/>
              <a:ea typeface="微软雅黑" panose="020B0503020204020204" charset="-122"/>
              <a:cs typeface="Times New Roman" panose="02020603050405020304" pitchFamily="18" charset="0"/>
              <a:sym typeface="+mn-ea"/>
            </a:endParaRPr>
          </a:p>
          <a:p>
            <a:pPr eaLnBrk="0" hangingPunct="0">
              <a:lnSpc>
                <a:spcPct val="150000"/>
              </a:lnSpc>
            </a:pPr>
            <a:r>
              <a:rPr lang="en-US" altLang="zh-CN" sz="2000">
                <a:latin typeface="微软雅黑" panose="020B0503020204020204" charset="-122"/>
                <a:ea typeface="微软雅黑" panose="020B0503020204020204" charset="-122"/>
                <a:cs typeface="Times New Roman" panose="02020603050405020304" pitchFamily="18" charset="0"/>
              </a:rPr>
              <a:t>        </a:t>
            </a:r>
            <a:endParaRPr lang="zh-CN" altLang="en-US" sz="20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179388" y="952024"/>
            <a:ext cx="8820150" cy="5120640"/>
          </a:xfrm>
          <a:prstGeom prst="rect">
            <a:avLst/>
          </a:prstGeom>
          <a:noFill/>
          <a:ln w="9525">
            <a:noFill/>
            <a:miter lim="800000"/>
          </a:ln>
        </p:spPr>
        <p:txBody>
          <a:bodyPr anchor="ctr">
            <a:spAutoFit/>
          </a:bodyPr>
          <a:lstStyle/>
          <a:p>
            <a:pPr>
              <a:lnSpc>
                <a:spcPct val="150000"/>
              </a:lnSpc>
            </a:pPr>
            <a:r>
              <a:rPr lang="zh-CN" altLang="en-US" sz="2800">
                <a:latin typeface="仿宋" panose="02010609060101010101" charset="-122"/>
                <a:ea typeface="仿宋" panose="02010609060101010101" charset="-122"/>
                <a:cs typeface="Times New Roman" panose="02020603050405020304" pitchFamily="18" charset="0"/>
              </a:rPr>
              <a:t>    </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（二）加强教职工思想政治工作，倡导高尚道德情操，树立良好的院风。</a:t>
            </a:r>
            <a:endPar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400">
                <a:latin typeface="微软雅黑" panose="020B0503020204020204" charset="-122"/>
                <a:ea typeface="微软雅黑" panose="020B0503020204020204" charset="-122"/>
                <a:cs typeface="Times New Roman" panose="02020603050405020304" pitchFamily="18" charset="0"/>
              </a:rPr>
              <a:t>       充分发挥党员干部和全体党员的模范作用，注重思想政治工作，积极开展交心谈心活动，营造学院良好</a:t>
            </a:r>
            <a:r>
              <a:rPr lang="zh-CN" altLang="en-US" sz="2400">
                <a:solidFill>
                  <a:srgbClr val="0000FF"/>
                </a:solidFill>
                <a:latin typeface="微软雅黑" panose="020B0503020204020204" charset="-122"/>
                <a:ea typeface="微软雅黑" panose="020B0503020204020204" charset="-122"/>
                <a:cs typeface="Times New Roman" panose="02020603050405020304" pitchFamily="18" charset="0"/>
              </a:rPr>
              <a:t>人文生态</a:t>
            </a:r>
            <a:r>
              <a:rPr lang="zh-CN" altLang="en-US" sz="2400">
                <a:latin typeface="微软雅黑" panose="020B0503020204020204" charset="-122"/>
                <a:ea typeface="微软雅黑" panose="020B0503020204020204" charset="-122"/>
                <a:cs typeface="Times New Roman" panose="02020603050405020304" pitchFamily="18" charset="0"/>
              </a:rPr>
              <a:t>。个人和集体的进步都要有和谐的人文环境，要从维护组织的权威和团结的大局出发，开展正确的批评和自我批评，</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反对自由主义</a:t>
            </a:r>
            <a:r>
              <a:rPr lang="zh-CN" altLang="en-US" sz="2400">
                <a:latin typeface="微软雅黑" panose="020B0503020204020204" charset="-122"/>
                <a:ea typeface="微软雅黑" panose="020B0503020204020204" charset="-122"/>
                <a:cs typeface="Times New Roman" panose="02020603050405020304" pitchFamily="18" charset="0"/>
              </a:rPr>
              <a:t>倾向。</a:t>
            </a:r>
            <a:r>
              <a:rPr lang="zh-CN" altLang="en-US" sz="2400">
                <a:solidFill>
                  <a:srgbClr val="0000FF"/>
                </a:solidFill>
                <a:latin typeface="微软雅黑" panose="020B0503020204020204" charset="-122"/>
                <a:ea typeface="微软雅黑" panose="020B0503020204020204" charset="-122"/>
                <a:cs typeface="Times New Roman" panose="02020603050405020304" pitchFamily="18" charset="0"/>
              </a:rPr>
              <a:t>心态决定生态，健康来自和谐</a:t>
            </a:r>
            <a:r>
              <a:rPr lang="zh-CN" altLang="en-US" sz="2400">
                <a:latin typeface="微软雅黑" panose="020B0503020204020204" charset="-122"/>
                <a:ea typeface="微软雅黑" panose="020B0503020204020204" charset="-122"/>
                <a:cs typeface="Times New Roman" panose="02020603050405020304" pitchFamily="18" charset="0"/>
              </a:rPr>
              <a:t>。要引导每个教职工都要加强自我修养，学会</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调正</a:t>
            </a:r>
            <a:r>
              <a:rPr lang="zh-CN" altLang="en-US" sz="2400">
                <a:latin typeface="微软雅黑" panose="020B0503020204020204" charset="-122"/>
                <a:ea typeface="微软雅黑" panose="020B0503020204020204" charset="-122"/>
                <a:cs typeface="Times New Roman" panose="02020603050405020304" pitchFamily="18" charset="0"/>
              </a:rPr>
              <a:t>心态，</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说话有据，</a:t>
            </a:r>
            <a:r>
              <a:rPr lang="zh-CN" altLang="en-US" sz="2400">
                <a:latin typeface="微软雅黑" panose="020B0503020204020204" charset="-122"/>
                <a:ea typeface="微软雅黑" panose="020B0503020204020204" charset="-122"/>
                <a:cs typeface="Times New Roman" panose="02020603050405020304" pitchFamily="18" charset="0"/>
              </a:rPr>
              <a:t>口有遮拦，关心他人，保护自己，</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以营造良好的</a:t>
            </a:r>
            <a:r>
              <a:rPr lang="zh-CN" altLang="en-US" sz="2400">
                <a:solidFill>
                  <a:srgbClr val="0000FF"/>
                </a:solidFill>
                <a:latin typeface="微软雅黑" panose="020B0503020204020204" charset="-122"/>
                <a:ea typeface="微软雅黑" panose="020B0503020204020204" charset="-122"/>
                <a:cs typeface="Times New Roman" panose="02020603050405020304" pitchFamily="18" charset="0"/>
              </a:rPr>
              <a:t>院风</a:t>
            </a:r>
            <a:r>
              <a:rPr lang="zh-CN" altLang="en-US" sz="2400">
                <a:latin typeface="微软雅黑" panose="020B0503020204020204" charset="-122"/>
                <a:ea typeface="微软雅黑" panose="020B0503020204020204" charset="-122"/>
                <a:cs typeface="Times New Roman" panose="02020603050405020304" pitchFamily="18" charset="0"/>
              </a:rPr>
              <a:t>。 </a:t>
            </a:r>
            <a:endParaRPr lang="zh-CN" altLang="en-US" sz="24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1348264"/>
            <a:ext cx="9144000" cy="4023360"/>
          </a:xfrm>
          <a:prstGeom prst="rect">
            <a:avLst/>
          </a:prstGeom>
          <a:noFill/>
          <a:ln w="9525">
            <a:noFill/>
            <a:miter lim="800000"/>
          </a:ln>
        </p:spPr>
        <p:txBody>
          <a:bodyPr anchor="ctr">
            <a:spAutoFit/>
          </a:bodyPr>
          <a:lstStyle/>
          <a:p>
            <a:pPr>
              <a:lnSpc>
                <a:spcPct val="150000"/>
              </a:lnSpc>
            </a:pPr>
            <a:r>
              <a:rPr lang="en-US" altLang="zh-CN" sz="2800" b="1">
                <a:latin typeface="仿宋" panose="02010609060101010101" charset="-122"/>
                <a:ea typeface="仿宋" panose="02010609060101010101" charset="-122"/>
                <a:cs typeface="Times New Roman" panose="02020603050405020304" pitchFamily="18" charset="0"/>
              </a:rPr>
              <a:t>   </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二、不断加强党的建设和师德师风建设（详见党总支工作计划）</a:t>
            </a:r>
            <a:endPar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400">
                <a:latin typeface="微软雅黑" panose="020B0503020204020204" charset="-122"/>
                <a:ea typeface="微软雅黑" panose="020B0503020204020204" charset="-122"/>
                <a:cs typeface="Times New Roman" panose="02020603050405020304" pitchFamily="18" charset="0"/>
              </a:rPr>
              <a:t>      </a:t>
            </a:r>
            <a:r>
              <a:rPr lang="zh-CN" altLang="en-US" sz="2400">
                <a:solidFill>
                  <a:srgbClr val="0000FF"/>
                </a:solidFill>
                <a:latin typeface="微软雅黑" panose="020B0503020204020204" charset="-122"/>
                <a:ea typeface="微软雅黑" panose="020B0503020204020204" charset="-122"/>
                <a:cs typeface="Times New Roman" panose="02020603050405020304" pitchFamily="18" charset="0"/>
              </a:rPr>
              <a:t>（一）加强学院党总支自身建设</a:t>
            </a:r>
            <a:endParaRPr lang="zh-CN" altLang="en-US" sz="2400">
              <a:solidFill>
                <a:srgbClr val="0000FF"/>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400">
                <a:latin typeface="微软雅黑" panose="020B0503020204020204" charset="-122"/>
                <a:ea typeface="微软雅黑" panose="020B0503020204020204" charset="-122"/>
                <a:cs typeface="Times New Roman" panose="02020603050405020304" pitchFamily="18" charset="0"/>
              </a:rPr>
              <a:t>       按照中央文件精神，继续加强党组织的思想建设、组织建设、  作风建设、制度建设和反腐倡廉建设，充分发挥党组织的战斗堡垒作用。进一步健全党内的工作制度和组织生活制度，党员干部要以身示范，带头执行上级党组织的决议，努力做到</a:t>
            </a:r>
            <a:r>
              <a:rPr lang="zh-CN" altLang="en-US" sz="2400" u="sng">
                <a:solidFill>
                  <a:srgbClr val="FF0000"/>
                </a:solidFill>
                <a:latin typeface="微软雅黑" panose="020B0503020204020204" charset="-122"/>
                <a:ea typeface="微软雅黑" panose="020B0503020204020204" charset="-122"/>
                <a:cs typeface="Times New Roman" panose="02020603050405020304" pitchFamily="18" charset="0"/>
              </a:rPr>
              <a:t>公正正派、积极工作、勤政廉洁、无私奉献</a:t>
            </a:r>
            <a:r>
              <a:rPr lang="zh-CN" altLang="en-US" sz="2400">
                <a:latin typeface="微软雅黑" panose="020B0503020204020204" charset="-122"/>
                <a:ea typeface="微软雅黑" panose="020B0503020204020204" charset="-122"/>
                <a:cs typeface="Times New Roman" panose="02020603050405020304" pitchFamily="18" charset="0"/>
              </a:rPr>
              <a:t>，做广大教职工的模范带头人。</a:t>
            </a:r>
            <a:r>
              <a:rPr lang="zh-CN" altLang="en-US" sz="2400">
                <a:latin typeface="仿宋" panose="02010609060101010101" charset="-122"/>
                <a:ea typeface="仿宋" panose="02010609060101010101" charset="-122"/>
                <a:cs typeface="Times New Roman" panose="02020603050405020304" pitchFamily="18" charset="0"/>
              </a:rPr>
              <a:t> </a:t>
            </a:r>
            <a:endParaRPr lang="zh-CN" altLang="en-US" sz="2400">
              <a:latin typeface="仿宋" panose="02010609060101010101" charset="-122"/>
              <a:ea typeface="仿宋" panose="02010609060101010101"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0" y="1542415"/>
            <a:ext cx="9144000" cy="3931920"/>
          </a:xfrm>
          <a:prstGeom prst="rect">
            <a:avLst/>
          </a:prstGeom>
          <a:noFill/>
          <a:ln w="9525">
            <a:noFill/>
            <a:miter lim="800000"/>
          </a:ln>
        </p:spPr>
        <p:txBody>
          <a:bodyPr wrap="square" anchor="ctr">
            <a:spAutoFit/>
          </a:bodyPr>
          <a:lstStyle/>
          <a:p>
            <a:pPr>
              <a:lnSpc>
                <a:spcPct val="150000"/>
              </a:lnSpc>
            </a:pPr>
            <a:r>
              <a:rPr lang="zh-CN" altLang="en-US" sz="2800" b="1">
                <a:latin typeface="仿宋" panose="02010609060101010101" charset="-122"/>
                <a:ea typeface="仿宋" panose="02010609060101010101" charset="-122"/>
                <a:cs typeface="Times New Roman" panose="02020603050405020304" pitchFamily="18" charset="0"/>
              </a:rPr>
              <a:t>   </a:t>
            </a:r>
            <a:r>
              <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rPr>
              <a:t>（二）积极推进学习型、服务型、创新型党支部建设</a:t>
            </a:r>
            <a:endPar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000">
                <a:latin typeface="微软雅黑" panose="020B0503020204020204" charset="-122"/>
                <a:ea typeface="微软雅黑" panose="020B0503020204020204" charset="-122"/>
                <a:cs typeface="Times New Roman" panose="02020603050405020304" pitchFamily="18" charset="0"/>
              </a:rPr>
              <a:t>    坚持“</a:t>
            </a:r>
            <a:r>
              <a:rPr lang="zh-CN" altLang="en-US" sz="2000" u="sng">
                <a:solidFill>
                  <a:srgbClr val="FF0000"/>
                </a:solidFill>
                <a:latin typeface="微软雅黑" panose="020B0503020204020204" charset="-122"/>
                <a:ea typeface="微软雅黑" panose="020B0503020204020204" charset="-122"/>
                <a:cs typeface="Times New Roman" panose="02020603050405020304" pitchFamily="18" charset="0"/>
              </a:rPr>
              <a:t>三会一课</a:t>
            </a:r>
            <a:r>
              <a:rPr lang="zh-CN" altLang="en-US" sz="2000">
                <a:latin typeface="微软雅黑" panose="020B0503020204020204" charset="-122"/>
                <a:ea typeface="微软雅黑" panose="020B0503020204020204" charset="-122"/>
                <a:cs typeface="Times New Roman" panose="02020603050405020304" pitchFamily="18" charset="0"/>
              </a:rPr>
              <a:t>”制度，认真组织党员干部的教育培训工作，充分发挥党员的先锋模范作用；加强入党积极分子的教育培养，做好发展新党员工作。</a:t>
            </a:r>
            <a:endParaRPr lang="zh-CN" altLang="en-US" sz="2000">
              <a:latin typeface="微软雅黑" panose="020B0503020204020204" charset="-122"/>
              <a:ea typeface="微软雅黑" panose="020B0503020204020204" charset="-122"/>
              <a:cs typeface="Times New Roman" panose="02020603050405020304" pitchFamily="18" charset="0"/>
            </a:endParaRPr>
          </a:p>
          <a:p>
            <a:pPr>
              <a:lnSpc>
                <a:spcPct val="150000"/>
              </a:lnSpc>
            </a:pPr>
            <a:r>
              <a:rPr lang="zh-CN" altLang="en-US" sz="2000">
                <a:latin typeface="微软雅黑" panose="020B0503020204020204" charset="-122"/>
                <a:ea typeface="微软雅黑" panose="020B0503020204020204" charset="-122"/>
                <a:cs typeface="Times New Roman" panose="02020603050405020304" pitchFamily="18" charset="0"/>
              </a:rPr>
              <a:t>       </a:t>
            </a:r>
            <a:r>
              <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rPr>
              <a:t>（三）进一步加强师德师风建设</a:t>
            </a:r>
            <a:endParaRPr lang="zh-CN" altLang="en-US" sz="2000">
              <a:solidFill>
                <a:srgbClr val="0000FF"/>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000">
                <a:latin typeface="微软雅黑" panose="020B0503020204020204" charset="-122"/>
                <a:ea typeface="微软雅黑" panose="020B0503020204020204" charset="-122"/>
                <a:cs typeface="Times New Roman" panose="02020603050405020304" pitchFamily="18" charset="0"/>
              </a:rPr>
              <a:t>    </a:t>
            </a: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一</a:t>
            </a:r>
            <a:r>
              <a:rPr lang="zh-CN" altLang="en-US" sz="2000">
                <a:latin typeface="微软雅黑" panose="020B0503020204020204" charset="-122"/>
                <a:ea typeface="微软雅黑" panose="020B0503020204020204" charset="-122"/>
                <a:cs typeface="Times New Roman" panose="02020603050405020304" pitchFamily="18" charset="0"/>
              </a:rPr>
              <a:t>是加强教师的理想信念教育和职业道德教育，引导教师认真履行职责，真正为人师表，认真教书育人。</a:t>
            </a: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二</a:t>
            </a:r>
            <a:r>
              <a:rPr lang="zh-CN" altLang="en-US" sz="2000">
                <a:latin typeface="微软雅黑" panose="020B0503020204020204" charset="-122"/>
                <a:ea typeface="微软雅黑" panose="020B0503020204020204" charset="-122"/>
                <a:cs typeface="Times New Roman" panose="02020603050405020304" pitchFamily="18" charset="0"/>
              </a:rPr>
              <a:t>是开展优秀教师的宣传学习活动，营造学习先进、赶超优秀的良好氛围。</a:t>
            </a:r>
            <a:r>
              <a:rPr lang="zh-CN" altLang="en-US" sz="2000">
                <a:solidFill>
                  <a:srgbClr val="FF0000"/>
                </a:solidFill>
                <a:latin typeface="微软雅黑" panose="020B0503020204020204" charset="-122"/>
                <a:ea typeface="微软雅黑" panose="020B0503020204020204" charset="-122"/>
                <a:cs typeface="Times New Roman" panose="02020603050405020304" pitchFamily="18" charset="0"/>
              </a:rPr>
              <a:t>三</a:t>
            </a:r>
            <a:r>
              <a:rPr lang="zh-CN" altLang="en-US" sz="2000">
                <a:latin typeface="微软雅黑" panose="020B0503020204020204" charset="-122"/>
                <a:ea typeface="微软雅黑" panose="020B0503020204020204" charset="-122"/>
                <a:cs typeface="Times New Roman" panose="02020603050405020304" pitchFamily="18" charset="0"/>
              </a:rPr>
              <a:t>是严格规范教师从教行为，有效预防教师的道德失范，确保思想政治理论课教学的纯洁性和正能量的传播，坚决杜绝教学事故的发生。 </a:t>
            </a:r>
            <a:r>
              <a:rPr lang="zh-CN" altLang="en-US" sz="2000">
                <a:latin typeface="仿宋" panose="02010609060101010101" charset="-122"/>
                <a:ea typeface="仿宋" panose="02010609060101010101" charset="-122"/>
                <a:cs typeface="Times New Roman" panose="02020603050405020304" pitchFamily="18" charset="0"/>
              </a:rPr>
              <a:t> </a:t>
            </a:r>
            <a:endParaRPr lang="zh-CN" altLang="en-US" sz="2000">
              <a:latin typeface="仿宋" panose="02010609060101010101" charset="-122"/>
              <a:ea typeface="仿宋" panose="02010609060101010101"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0" y="1485583"/>
            <a:ext cx="9144000" cy="4023360"/>
          </a:xfrm>
          <a:prstGeom prst="rect">
            <a:avLst/>
          </a:prstGeom>
          <a:noFill/>
          <a:ln w="9525">
            <a:noFill/>
            <a:miter lim="800000"/>
          </a:ln>
        </p:spPr>
        <p:txBody>
          <a:bodyPr anchor="ctr">
            <a:spAutoFit/>
          </a:bodyPr>
          <a:lstStyle/>
          <a:p>
            <a:pPr>
              <a:lnSpc>
                <a:spcPct val="150000"/>
              </a:lnSpc>
            </a:pPr>
            <a:r>
              <a:rPr lang="zh-CN" altLang="en-US" sz="2800" b="1">
                <a:latin typeface="仿宋" panose="02010609060101010101" charset="-122"/>
                <a:ea typeface="仿宋" panose="02010609060101010101" charset="-122"/>
                <a:cs typeface="Times New Roman" panose="02020603050405020304" pitchFamily="18" charset="0"/>
              </a:rPr>
              <a:t>   </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（四）进一步加强党风廉政建设</a:t>
            </a:r>
            <a:endPar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400">
                <a:latin typeface="微软雅黑" panose="020B0503020204020204" charset="-122"/>
                <a:ea typeface="微软雅黑" panose="020B0503020204020204" charset="-122"/>
                <a:cs typeface="Times New Roman" panose="02020603050405020304" pitchFamily="18" charset="0"/>
              </a:rPr>
              <a:t>         全体党员要认真履行党内各项制度和规定，做到立党为公，执政为民，预防和抵制各种腐败行为，自觉反腐防腐，做到党风政风教风清廉。</a:t>
            </a:r>
            <a:endParaRPr lang="zh-CN" altLang="en-US" sz="2400">
              <a:latin typeface="微软雅黑" panose="020B0503020204020204" charset="-122"/>
              <a:ea typeface="微软雅黑" panose="020B0503020204020204" charset="-122"/>
              <a:cs typeface="Times New Roman" panose="02020603050405020304" pitchFamily="18" charset="0"/>
            </a:endParaRPr>
          </a:p>
          <a:p>
            <a:pPr>
              <a:lnSpc>
                <a:spcPct val="150000"/>
              </a:lnSpc>
            </a:pPr>
            <a:r>
              <a:rPr lang="zh-CN" altLang="en-US" sz="2400">
                <a:latin typeface="微软雅黑" panose="020B0503020204020204" charset="-122"/>
                <a:ea typeface="微软雅黑" panose="020B0503020204020204" charset="-122"/>
                <a:cs typeface="Times New Roman" panose="02020603050405020304" pitchFamily="18" charset="0"/>
              </a:rPr>
              <a:t>        </a:t>
            </a:r>
            <a:r>
              <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rPr>
              <a:t>（五）切实做好工会工作</a:t>
            </a:r>
            <a:endParaRPr lang="zh-CN" altLang="en-US" sz="24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2400">
                <a:latin typeface="微软雅黑" panose="020B0503020204020204" charset="-122"/>
                <a:ea typeface="微软雅黑" panose="020B0503020204020204" charset="-122"/>
                <a:cs typeface="Times New Roman" panose="02020603050405020304" pitchFamily="18" charset="0"/>
              </a:rPr>
              <a:t>        积极采取措施，关心群众生活和群众利益，积极开展教职工业余文化活动，不断提高学院的凝聚力和向心力。</a:t>
            </a:r>
            <a:r>
              <a:rPr lang="zh-CN" altLang="en-US" sz="2300">
                <a:latin typeface="仿宋" panose="02010609060101010101" charset="-122"/>
                <a:ea typeface="仿宋" panose="02010609060101010101" charset="-122"/>
                <a:cs typeface="Times New Roman" panose="02020603050405020304" pitchFamily="18" charset="0"/>
              </a:rPr>
              <a:t> </a:t>
            </a:r>
            <a:endParaRPr lang="zh-CN" altLang="en-US" sz="2300">
              <a:latin typeface="仿宋" panose="02010609060101010101" charset="-122"/>
              <a:ea typeface="仿宋" panose="02010609060101010101"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452120" y="902335"/>
            <a:ext cx="8366760" cy="5943600"/>
          </a:xfrm>
          <a:prstGeom prst="rect">
            <a:avLst/>
          </a:prstGeom>
          <a:noFill/>
          <a:ln w="9525">
            <a:noFill/>
            <a:miter lim="800000"/>
          </a:ln>
        </p:spPr>
        <p:txBody>
          <a:bodyPr wrap="square" anchor="ctr">
            <a:spAutoFit/>
          </a:bodyPr>
          <a:lstStyle/>
          <a:p>
            <a:pPr>
              <a:lnSpc>
                <a:spcPct val="150000"/>
              </a:lnSpc>
            </a:pPr>
            <a:r>
              <a:rPr lang="en-US" altLang="zh-CN" sz="2800" b="1">
                <a:latin typeface="仿宋" panose="02010609060101010101" charset="-122"/>
                <a:ea typeface="仿宋" panose="02010609060101010101" charset="-122"/>
                <a:cs typeface="Times New Roman" panose="02020603050405020304" pitchFamily="18" charset="0"/>
              </a:rPr>
              <a:t>   </a:t>
            </a:r>
            <a:r>
              <a:rPr lang="zh-CN" altLang="en-US" sz="1800">
                <a:solidFill>
                  <a:srgbClr val="FF0000"/>
                </a:solidFill>
                <a:latin typeface="微软雅黑" panose="020B0503020204020204" charset="-122"/>
                <a:ea typeface="微软雅黑" panose="020B0503020204020204" charset="-122"/>
                <a:cs typeface="Times New Roman" panose="02020603050405020304" pitchFamily="18" charset="0"/>
              </a:rPr>
              <a:t>三、深化思政课和综合素质课教学改革，着力提升教学质量</a:t>
            </a:r>
            <a:endParaRPr lang="zh-CN" altLang="en-US" sz="1800">
              <a:solidFill>
                <a:srgbClr val="FF0000"/>
              </a:solidFill>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zh-CN" altLang="en-US" sz="1800">
                <a:latin typeface="微软雅黑" panose="020B0503020204020204" charset="-122"/>
                <a:ea typeface="微软雅黑" panose="020B0503020204020204" charset="-122"/>
                <a:cs typeface="Times New Roman" panose="02020603050405020304" pitchFamily="18" charset="0"/>
              </a:rPr>
              <a:t>     </a:t>
            </a:r>
            <a:r>
              <a:rPr lang="zh-CN" altLang="en-US" sz="1800">
                <a:solidFill>
                  <a:srgbClr val="0000FF"/>
                </a:solidFill>
                <a:latin typeface="微软雅黑" panose="020B0503020204020204" charset="-122"/>
                <a:ea typeface="微软雅黑" panose="020B0503020204020204" charset="-122"/>
                <a:cs typeface="Times New Roman" panose="02020603050405020304" pitchFamily="18" charset="0"/>
              </a:rPr>
              <a:t>（一）把不断提高思政课和综合素质课教学水平作为首要任务，积极推进教学改革</a:t>
            </a:r>
            <a:endParaRPr lang="zh-CN" altLang="en-US" sz="18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400">
                <a:latin typeface="微软雅黑" panose="020B0503020204020204" charset="-122"/>
                <a:ea typeface="微软雅黑" panose="020B0503020204020204" charset="-122"/>
                <a:cs typeface="Times New Roman" panose="02020603050405020304" pitchFamily="18" charset="0"/>
              </a:rPr>
              <a:t>      </a:t>
            </a:r>
            <a:r>
              <a:rPr lang="en-US" altLang="zh-CN" sz="1600">
                <a:solidFill>
                  <a:srgbClr val="FF0000"/>
                </a:solidFill>
                <a:latin typeface="微软雅黑" panose="020B0503020204020204" charset="-122"/>
                <a:ea typeface="微软雅黑" panose="020B0503020204020204" charset="-122"/>
                <a:cs typeface="Times New Roman" panose="02020603050405020304" pitchFamily="18" charset="0"/>
              </a:rPr>
              <a:t>1.</a:t>
            </a:r>
            <a:r>
              <a:rPr lang="zh-CN" altLang="en-US" sz="1600">
                <a:latin typeface="微软雅黑" panose="020B0503020204020204" charset="-122"/>
                <a:ea typeface="微软雅黑" panose="020B0503020204020204" charset="-122"/>
                <a:cs typeface="Times New Roman" panose="02020603050405020304" pitchFamily="18" charset="0"/>
              </a:rPr>
              <a:t> 认真贯彻落实习近平总书记关于“</a:t>
            </a:r>
            <a:r>
              <a:rPr lang="zh-CN" altLang="en-US" sz="1600">
                <a:solidFill>
                  <a:srgbClr val="FF0000"/>
                </a:solidFill>
                <a:latin typeface="微软雅黑" panose="020B0503020204020204" charset="-122"/>
                <a:ea typeface="微软雅黑" panose="020B0503020204020204" charset="-122"/>
                <a:cs typeface="Times New Roman" panose="02020603050405020304" pitchFamily="18" charset="0"/>
              </a:rPr>
              <a:t>要用好课堂教学这个主渠道，思想政治理论课要坚持</a:t>
            </a:r>
            <a:r>
              <a:rPr lang="zh-CN" altLang="en-US" sz="1600">
                <a:solidFill>
                  <a:srgbClr val="0000FF"/>
                </a:solidFill>
                <a:latin typeface="微软雅黑" panose="020B0503020204020204" charset="-122"/>
                <a:ea typeface="微软雅黑" panose="020B0503020204020204" charset="-122"/>
                <a:cs typeface="Times New Roman" panose="02020603050405020304" pitchFamily="18" charset="0"/>
              </a:rPr>
              <a:t>在改进中加强</a:t>
            </a:r>
            <a:r>
              <a:rPr lang="zh-CN" altLang="en-US" sz="1600">
                <a:solidFill>
                  <a:srgbClr val="FF0000"/>
                </a:solidFill>
                <a:latin typeface="微软雅黑" panose="020B0503020204020204" charset="-122"/>
                <a:ea typeface="微软雅黑" panose="020B0503020204020204" charset="-122"/>
                <a:cs typeface="Times New Roman" panose="02020603050405020304" pitchFamily="18" charset="0"/>
              </a:rPr>
              <a:t>，提升思想政治教育亲和力和针对性…</a:t>
            </a:r>
            <a:r>
              <a:rPr lang="zh-CN" altLang="en-US" sz="1600">
                <a:latin typeface="微软雅黑" panose="020B0503020204020204" charset="-122"/>
                <a:ea typeface="微软雅黑" panose="020B0503020204020204" charset="-122"/>
                <a:cs typeface="Times New Roman" panose="02020603050405020304" pitchFamily="18" charset="0"/>
              </a:rPr>
              <a:t>…”的重要指示精神和中办国办《关于进一步加强和改进新形势下高校宣传思想工作的意见》及《教育部思想政治课建设体系创新计划》精神， 坚持以</a:t>
            </a:r>
            <a:r>
              <a:rPr lang="zh-CN" altLang="en-US" sz="1600">
                <a:solidFill>
                  <a:srgbClr val="FF0000"/>
                </a:solidFill>
                <a:latin typeface="微软雅黑" panose="020B0503020204020204" charset="-122"/>
                <a:ea typeface="微软雅黑" panose="020B0503020204020204" charset="-122"/>
                <a:cs typeface="Times New Roman" panose="02020603050405020304" pitchFamily="18" charset="0"/>
              </a:rPr>
              <a:t>“两性两力两率”</a:t>
            </a:r>
            <a:r>
              <a:rPr lang="zh-CN" altLang="en-US" sz="1600">
                <a:latin typeface="微软雅黑" panose="020B0503020204020204" charset="-122"/>
                <a:ea typeface="微软雅黑" panose="020B0503020204020204" charset="-122"/>
                <a:cs typeface="Times New Roman" panose="02020603050405020304" pitchFamily="18" charset="0"/>
              </a:rPr>
              <a:t>（增强思想政治理论课的</a:t>
            </a:r>
            <a:r>
              <a:rPr lang="zh-CN" altLang="en-US" sz="1600">
                <a:solidFill>
                  <a:srgbClr val="0000FF"/>
                </a:solidFill>
                <a:latin typeface="微软雅黑" panose="020B0503020204020204" charset="-122"/>
                <a:ea typeface="微软雅黑" panose="020B0503020204020204" charset="-122"/>
                <a:cs typeface="Times New Roman" panose="02020603050405020304" pitchFamily="18" charset="0"/>
              </a:rPr>
              <a:t>针对性和实效性</a:t>
            </a:r>
            <a:r>
              <a:rPr lang="zh-CN" altLang="en-US" sz="1600">
                <a:latin typeface="微软雅黑" panose="020B0503020204020204" charset="-122"/>
                <a:ea typeface="微软雅黑" panose="020B0503020204020204" charset="-122"/>
                <a:cs typeface="Times New Roman" panose="02020603050405020304" pitchFamily="18" charset="0"/>
              </a:rPr>
              <a:t>，提升思想政治理论课的</a:t>
            </a:r>
            <a:r>
              <a:rPr lang="zh-CN" altLang="en-US" sz="1600">
                <a:solidFill>
                  <a:srgbClr val="0000FF"/>
                </a:solidFill>
                <a:latin typeface="微软雅黑" panose="020B0503020204020204" charset="-122"/>
                <a:ea typeface="微软雅黑" panose="020B0503020204020204" charset="-122"/>
                <a:cs typeface="Times New Roman" panose="02020603050405020304" pitchFamily="18" charset="0"/>
              </a:rPr>
              <a:t>吸引力和感染力</a:t>
            </a:r>
            <a:r>
              <a:rPr lang="zh-CN" altLang="en-US" sz="1600">
                <a:latin typeface="微软雅黑" panose="020B0503020204020204" charset="-122"/>
                <a:ea typeface="微软雅黑" panose="020B0503020204020204" charset="-122"/>
                <a:cs typeface="Times New Roman" panose="02020603050405020304" pitchFamily="18" charset="0"/>
              </a:rPr>
              <a:t>，提高思想政治理论课</a:t>
            </a:r>
            <a:r>
              <a:rPr lang="zh-CN" altLang="en-US" sz="1600">
                <a:solidFill>
                  <a:srgbClr val="0000FF"/>
                </a:solidFill>
                <a:latin typeface="微软雅黑" panose="020B0503020204020204" charset="-122"/>
                <a:ea typeface="微软雅黑" panose="020B0503020204020204" charset="-122"/>
                <a:cs typeface="Times New Roman" panose="02020603050405020304" pitchFamily="18" charset="0"/>
              </a:rPr>
              <a:t>到课率和抬头率</a:t>
            </a:r>
            <a:r>
              <a:rPr lang="zh-CN" altLang="en-US" sz="1600">
                <a:latin typeface="微软雅黑" panose="020B0503020204020204" charset="-122"/>
                <a:ea typeface="微软雅黑" panose="020B0503020204020204" charset="-122"/>
                <a:cs typeface="Times New Roman" panose="02020603050405020304" pitchFamily="18" charset="0"/>
              </a:rPr>
              <a:t>）和</a:t>
            </a:r>
            <a:r>
              <a:rPr lang="zh-CN" altLang="en-US" sz="1600">
                <a:solidFill>
                  <a:srgbClr val="FF0000"/>
                </a:solidFill>
                <a:latin typeface="微软雅黑" panose="020B0503020204020204" charset="-122"/>
                <a:ea typeface="微软雅黑" panose="020B0503020204020204" charset="-122"/>
                <a:cs typeface="Times New Roman" panose="02020603050405020304" pitchFamily="18" charset="0"/>
              </a:rPr>
              <a:t>“三进、四认同、四自信”</a:t>
            </a:r>
            <a:r>
              <a:rPr lang="zh-CN" altLang="en-US" sz="1600">
                <a:latin typeface="微软雅黑" panose="020B0503020204020204" charset="-122"/>
                <a:ea typeface="微软雅黑" panose="020B0503020204020204" charset="-122"/>
                <a:cs typeface="Times New Roman" panose="02020603050405020304" pitchFamily="18" charset="0"/>
              </a:rPr>
              <a:t>（切实推动中国特色社会主义理论体系</a:t>
            </a:r>
            <a:r>
              <a:rPr lang="zh-CN" altLang="en-US" sz="1600">
                <a:solidFill>
                  <a:srgbClr val="0000FF"/>
                </a:solidFill>
                <a:latin typeface="微软雅黑" panose="020B0503020204020204" charset="-122"/>
                <a:ea typeface="微软雅黑" panose="020B0503020204020204" charset="-122"/>
                <a:cs typeface="Times New Roman" panose="02020603050405020304" pitchFamily="18" charset="0"/>
              </a:rPr>
              <a:t>进教材进课堂进头脑</a:t>
            </a:r>
            <a:r>
              <a:rPr lang="zh-CN" altLang="en-US" sz="1600">
                <a:latin typeface="微软雅黑" panose="020B0503020204020204" charset="-122"/>
                <a:ea typeface="微软雅黑" panose="020B0503020204020204" charset="-122"/>
                <a:cs typeface="Times New Roman" panose="02020603050405020304" pitchFamily="18" charset="0"/>
              </a:rPr>
              <a:t>，进一步增强广大学生的</a:t>
            </a:r>
            <a:r>
              <a:rPr lang="zh-CN" altLang="en-US" sz="1600">
                <a:solidFill>
                  <a:srgbClr val="0000FF"/>
                </a:solidFill>
                <a:latin typeface="微软雅黑" panose="020B0503020204020204" charset="-122"/>
                <a:ea typeface="微软雅黑" panose="020B0503020204020204" charset="-122"/>
                <a:cs typeface="Times New Roman" panose="02020603050405020304" pitchFamily="18" charset="0"/>
              </a:rPr>
              <a:t>理论认同、政治认同、情感认同，文化认同</a:t>
            </a:r>
            <a:r>
              <a:rPr lang="zh-CN" altLang="en-US" sz="1600">
                <a:latin typeface="微软雅黑" panose="020B0503020204020204" charset="-122"/>
                <a:ea typeface="微软雅黑" panose="020B0503020204020204" charset="-122"/>
                <a:cs typeface="Times New Roman" panose="02020603050405020304" pitchFamily="18" charset="0"/>
              </a:rPr>
              <a:t>，不断坚定中国特色社会主义</a:t>
            </a:r>
            <a:r>
              <a:rPr lang="zh-CN" altLang="en-US" sz="1600">
                <a:solidFill>
                  <a:srgbClr val="0000FF"/>
                </a:solidFill>
                <a:latin typeface="微软雅黑" panose="020B0503020204020204" charset="-122"/>
                <a:ea typeface="微软雅黑" panose="020B0503020204020204" charset="-122"/>
                <a:cs typeface="Times New Roman" panose="02020603050405020304" pitchFamily="18" charset="0"/>
              </a:rPr>
              <a:t>道路自信、理论自信、制度自信、文化自信</a:t>
            </a:r>
            <a:r>
              <a:rPr lang="zh-CN" altLang="en-US" sz="1600">
                <a:latin typeface="微软雅黑" panose="020B0503020204020204" charset="-122"/>
                <a:ea typeface="微软雅黑" panose="020B0503020204020204" charset="-122"/>
                <a:cs typeface="Times New Roman" panose="02020603050405020304" pitchFamily="18" charset="0"/>
              </a:rPr>
              <a:t>）为思想政治理论课建设目标，全面加强思想政治理论课建设，努力把思想政治理论课建设成为大学生</a:t>
            </a:r>
            <a:r>
              <a:rPr lang="zh-CN" altLang="en-US" sz="1600">
                <a:solidFill>
                  <a:srgbClr val="FF0000"/>
                </a:solidFill>
                <a:latin typeface="微软雅黑" panose="020B0503020204020204" charset="-122"/>
                <a:ea typeface="微软雅黑" panose="020B0503020204020204" charset="-122"/>
                <a:cs typeface="Times New Roman" panose="02020603050405020304" pitchFamily="18" charset="0"/>
              </a:rPr>
              <a:t>“真心喜爱、终身受益、毕生难忘”</a:t>
            </a:r>
            <a:r>
              <a:rPr lang="zh-CN" altLang="en-US" sz="1600">
                <a:latin typeface="微软雅黑" panose="020B0503020204020204" charset="-122"/>
                <a:ea typeface="微软雅黑" panose="020B0503020204020204" charset="-122"/>
                <a:cs typeface="Times New Roman" panose="02020603050405020304" pitchFamily="18" charset="0"/>
              </a:rPr>
              <a:t>的优质课程。</a:t>
            </a:r>
            <a:endParaRPr lang="zh-CN" altLang="en-US" sz="1600">
              <a:latin typeface="微软雅黑" panose="020B0503020204020204" charset="-122"/>
              <a:ea typeface="微软雅黑" panose="020B0503020204020204" charset="-122"/>
              <a:cs typeface="Times New Roman" panose="02020603050405020304" pitchFamily="18" charset="0"/>
            </a:endParaRPr>
          </a:p>
          <a:p>
            <a:pPr eaLnBrk="0" hangingPunct="0">
              <a:lnSpc>
                <a:spcPct val="150000"/>
              </a:lnSpc>
            </a:pPr>
            <a:r>
              <a:rPr lang="en-US" altLang="zh-CN" sz="2400">
                <a:latin typeface="微软雅黑" panose="020B0503020204020204" charset="-122"/>
                <a:ea typeface="微软雅黑" panose="020B0503020204020204" charset="-122"/>
                <a:cs typeface="Times New Roman" panose="02020603050405020304" pitchFamily="18" charset="0"/>
              </a:rPr>
              <a:t>      </a:t>
            </a:r>
            <a:r>
              <a:rPr lang="en-US" altLang="zh-CN" sz="2400">
                <a:solidFill>
                  <a:srgbClr val="FF0000"/>
                </a:solidFill>
                <a:latin typeface="微软雅黑" panose="020B0503020204020204" charset="-122"/>
                <a:ea typeface="微软雅黑" panose="020B0503020204020204" charset="-122"/>
                <a:cs typeface="Times New Roman" panose="02020603050405020304" pitchFamily="18" charset="0"/>
              </a:rPr>
              <a:t> </a:t>
            </a:r>
            <a:endParaRPr lang="en-US" altLang="zh-CN" sz="2400">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4771</Words>
  <Application>WPS 演示</Application>
  <PresentationFormat>全屏显示(4:3)</PresentationFormat>
  <Paragraphs>114</Paragraphs>
  <Slides>25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25</vt:i4>
      </vt:variant>
    </vt:vector>
  </HeadingPairs>
  <TitlesOfParts>
    <vt:vector size="35" baseType="lpstr">
      <vt:lpstr>Arial</vt:lpstr>
      <vt:lpstr>宋体</vt:lpstr>
      <vt:lpstr>Wingdings</vt:lpstr>
      <vt:lpstr>Calibri</vt:lpstr>
      <vt:lpstr>华文新魏</vt:lpstr>
      <vt:lpstr>微软雅黑</vt:lpstr>
      <vt:lpstr>仿宋</vt:lpstr>
      <vt:lpstr>Times New Roman</vt:lpstr>
      <vt:lpstr>华文行楷</vt:lpstr>
      <vt:lpstr>主题1</vt:lpstr>
      <vt:lpstr>马克思主义学院 2017年工作计划</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dc:creator>
  <cp:lastModifiedBy>Administrator</cp:lastModifiedBy>
  <cp:revision>48</cp:revision>
  <dcterms:created xsi:type="dcterms:W3CDTF">2017-02-26T09:20:00Z</dcterms:created>
  <dcterms:modified xsi:type="dcterms:W3CDTF">2017-03-02T00:36:59Z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